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sldIdLst>
    <p:sldId id="257" r:id="rId2"/>
  </p:sldIdLst>
  <p:sldSz cx="7772400" cy="10058400"/>
  <p:notesSz cx="6858000" cy="9144000"/>
  <p:embeddedFontLst>
    <p:embeddedFont>
      <p:font typeface="Hero Junior" panose="02000500000000000000" pitchFamily="50" charset="0"/>
      <p:regular r:id="rId3"/>
    </p:embeddedFont>
    <p:embeddedFont>
      <p:font typeface="Hero Junior Bold" panose="02000800000000000000" pitchFamily="50" charset="0"/>
      <p:bold r:id="rId4"/>
    </p:embeddedFont>
    <p:embeddedFont>
      <p:font typeface="Hero Junior Super" panose="02000A00000000000000" pitchFamily="50" charset="0"/>
      <p:bold r:id="rId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600"/>
    <a:srgbClr val="F99D20"/>
    <a:srgbClr val="36A9E0"/>
    <a:srgbClr val="45C0FB"/>
    <a:srgbClr val="2F597B"/>
    <a:srgbClr val="FECE1C"/>
    <a:srgbClr val="E63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BE0BDE-1597-4B19-ACCB-4DFC7738E51E}" v="6" dt="2025-10-14T20:06:29.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5" autoAdjust="0"/>
    <p:restoredTop sz="94660"/>
  </p:normalViewPr>
  <p:slideViewPr>
    <p:cSldViewPr snapToGrid="0">
      <p:cViewPr varScale="1">
        <p:scale>
          <a:sx n="48" d="100"/>
          <a:sy n="48" d="100"/>
        </p:scale>
        <p:origin x="216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font" Target="fonts/font1.fntdata"/><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font" Target="fonts/font3.fntdata"/><Relationship Id="rId10" Type="http://schemas.microsoft.com/office/2016/11/relationships/changesInfo" Target="changesInfos/changesInfo1.xml"/><Relationship Id="rId4" Type="http://schemas.openxmlformats.org/officeDocument/2006/relationships/font" Target="fonts/font2.fntdata"/><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tyani Rouse" userId="5bffbf02-bba0-4d62-9ab0-94fe36e7c668" providerId="ADAL" clId="{4289C1F5-ED2E-4905-9D51-ACFE6CEDD076}"/>
    <pc:docChg chg="custSel modSld">
      <pc:chgData name="Tatyani Rouse" userId="5bffbf02-bba0-4d62-9ab0-94fe36e7c668" providerId="ADAL" clId="{4289C1F5-ED2E-4905-9D51-ACFE6CEDD076}" dt="2025-10-14T20:10:28.306" v="150" actId="1076"/>
      <pc:docMkLst>
        <pc:docMk/>
      </pc:docMkLst>
      <pc:sldChg chg="addSp delSp modSp mod setBg">
        <pc:chgData name="Tatyani Rouse" userId="5bffbf02-bba0-4d62-9ab0-94fe36e7c668" providerId="ADAL" clId="{4289C1F5-ED2E-4905-9D51-ACFE6CEDD076}" dt="2025-10-14T20:10:28.306" v="150" actId="1076"/>
        <pc:sldMkLst>
          <pc:docMk/>
          <pc:sldMk cId="3373755769" sldId="257"/>
        </pc:sldMkLst>
        <pc:spChg chg="add mod">
          <ac:chgData name="Tatyani Rouse" userId="5bffbf02-bba0-4d62-9ab0-94fe36e7c668" providerId="ADAL" clId="{4289C1F5-ED2E-4905-9D51-ACFE6CEDD076}" dt="2025-10-14T20:04:12.592" v="30" actId="571"/>
          <ac:spMkLst>
            <pc:docMk/>
            <pc:sldMk cId="3373755769" sldId="257"/>
            <ac:spMk id="2" creationId="{40D806BB-885F-74E4-1EC3-BFB61D998DEC}"/>
          </ac:spMkLst>
        </pc:spChg>
        <pc:spChg chg="add mod">
          <ac:chgData name="Tatyani Rouse" userId="5bffbf02-bba0-4d62-9ab0-94fe36e7c668" providerId="ADAL" clId="{4289C1F5-ED2E-4905-9D51-ACFE6CEDD076}" dt="2025-10-14T20:10:28.306" v="150" actId="1076"/>
          <ac:spMkLst>
            <pc:docMk/>
            <pc:sldMk cId="3373755769" sldId="257"/>
            <ac:spMk id="3" creationId="{237EFABD-EF18-FB8B-D8FF-A369A305CC36}"/>
          </ac:spMkLst>
        </pc:spChg>
        <pc:spChg chg="add mod">
          <ac:chgData name="Tatyani Rouse" userId="5bffbf02-bba0-4d62-9ab0-94fe36e7c668" providerId="ADAL" clId="{4289C1F5-ED2E-4905-9D51-ACFE6CEDD076}" dt="2025-10-14T20:07:14.014" v="125" actId="34135"/>
          <ac:spMkLst>
            <pc:docMk/>
            <pc:sldMk cId="3373755769" sldId="257"/>
            <ac:spMk id="4" creationId="{BC942094-A10A-2251-139E-C6002C4AF38F}"/>
          </ac:spMkLst>
        </pc:spChg>
        <pc:spChg chg="mod">
          <ac:chgData name="Tatyani Rouse" userId="5bffbf02-bba0-4d62-9ab0-94fe36e7c668" providerId="ADAL" clId="{4289C1F5-ED2E-4905-9D51-ACFE6CEDD076}" dt="2025-10-14T20:07:23.226" v="127" actId="20577"/>
          <ac:spMkLst>
            <pc:docMk/>
            <pc:sldMk cId="3373755769" sldId="257"/>
            <ac:spMk id="11" creationId="{BAC06A48-E874-F9FB-BB08-B856FCFD57BD}"/>
          </ac:spMkLst>
        </pc:spChg>
        <pc:spChg chg="mod">
          <ac:chgData name="Tatyani Rouse" userId="5bffbf02-bba0-4d62-9ab0-94fe36e7c668" providerId="ADAL" clId="{4289C1F5-ED2E-4905-9D51-ACFE6CEDD076}" dt="2025-10-14T20:09:50.244" v="147" actId="34135"/>
          <ac:spMkLst>
            <pc:docMk/>
            <pc:sldMk cId="3373755769" sldId="257"/>
            <ac:spMk id="15" creationId="{C6664EDB-F8F4-C424-C585-BBD063010F52}"/>
          </ac:spMkLst>
        </pc:spChg>
        <pc:spChg chg="mod">
          <ac:chgData name="Tatyani Rouse" userId="5bffbf02-bba0-4d62-9ab0-94fe36e7c668" providerId="ADAL" clId="{4289C1F5-ED2E-4905-9D51-ACFE6CEDD076}" dt="2025-10-14T20:10:21.572" v="149" actId="1036"/>
          <ac:spMkLst>
            <pc:docMk/>
            <pc:sldMk cId="3373755769" sldId="257"/>
            <ac:spMk id="16" creationId="{47A9812D-60E2-8BB3-B155-71676D8B5F6A}"/>
          </ac:spMkLst>
        </pc:spChg>
        <pc:spChg chg="del mod">
          <ac:chgData name="Tatyani Rouse" userId="5bffbf02-bba0-4d62-9ab0-94fe36e7c668" providerId="ADAL" clId="{4289C1F5-ED2E-4905-9D51-ACFE6CEDD076}" dt="2025-10-14T20:05:09.148" v="52" actId="478"/>
          <ac:spMkLst>
            <pc:docMk/>
            <pc:sldMk cId="3373755769" sldId="257"/>
            <ac:spMk id="17" creationId="{67F34DD7-70AD-41A3-3DA2-94C4A6BB6C0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712B36-28B1-4573-ABA1-D6D699F8A944}" type="datetimeFigureOut">
              <a:rPr lang="en-CA" smtClean="0"/>
              <a:t>2026-10-08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2817393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712B36-28B1-4573-ABA1-D6D699F8A944}" type="datetimeFigureOut">
              <a:rPr lang="en-CA" smtClean="0"/>
              <a:t>2026-10-08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2161629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712B36-28B1-4573-ABA1-D6D699F8A944}" type="datetimeFigureOut">
              <a:rPr lang="en-CA" smtClean="0"/>
              <a:t>2026-10-08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4018147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712B36-28B1-4573-ABA1-D6D699F8A944}" type="datetimeFigureOut">
              <a:rPr lang="en-CA" smtClean="0"/>
              <a:t>2026-10-08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67601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712B36-28B1-4573-ABA1-D6D699F8A944}" type="datetimeFigureOut">
              <a:rPr lang="en-CA" smtClean="0"/>
              <a:t>2026-10-08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1349211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712B36-28B1-4573-ABA1-D6D699F8A944}" type="datetimeFigureOut">
              <a:rPr lang="en-CA" smtClean="0"/>
              <a:t>2026-10-08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219879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712B36-28B1-4573-ABA1-D6D699F8A944}" type="datetimeFigureOut">
              <a:rPr lang="en-CA" smtClean="0"/>
              <a:t>2026-10-08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3614974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46712B36-28B1-4573-ABA1-D6D699F8A944}" type="datetimeFigureOut">
              <a:rPr lang="en-CA" smtClean="0"/>
              <a:t>2026-10-08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2882951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46712B36-28B1-4573-ABA1-D6D699F8A944}" type="datetimeFigureOut">
              <a:rPr lang="en-CA" smtClean="0"/>
              <a:t>2026-10-08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3761928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712B36-28B1-4573-ABA1-D6D699F8A944}" type="datetimeFigureOut">
              <a:rPr lang="en-CA" smtClean="0"/>
              <a:t>2026-10-08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214632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712B36-28B1-4573-ABA1-D6D699F8A944}" type="datetimeFigureOut">
              <a:rPr lang="en-CA" smtClean="0"/>
              <a:t>2026-10-08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D8679A9-F7BE-4120-B401-B93A12FF2E97}" type="slidenum">
              <a:rPr lang="en-CA" smtClean="0"/>
              <a:t>‹#›</a:t>
            </a:fld>
            <a:endParaRPr lang="en-CA"/>
          </a:p>
        </p:txBody>
      </p:sp>
    </p:spTree>
    <p:extLst>
      <p:ext uri="{BB962C8B-B14F-4D97-AF65-F5344CB8AC3E}">
        <p14:creationId xmlns:p14="http://schemas.microsoft.com/office/powerpoint/2010/main" val="301205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46712B36-28B1-4573-ABA1-D6D699F8A944}" type="datetimeFigureOut">
              <a:rPr lang="en-CA" smtClean="0"/>
              <a:t>2026-10-08</a:t>
            </a:fld>
            <a:endParaRPr lang="en-CA"/>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CA"/>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AD8679A9-F7BE-4120-B401-B93A12FF2E97}" type="slidenum">
              <a:rPr lang="en-CA" smtClean="0"/>
              <a:t>‹#›</a:t>
            </a:fld>
            <a:endParaRPr lang="en-CA"/>
          </a:p>
        </p:txBody>
      </p:sp>
    </p:spTree>
    <p:extLst>
      <p:ext uri="{BB962C8B-B14F-4D97-AF65-F5344CB8AC3E}">
        <p14:creationId xmlns:p14="http://schemas.microsoft.com/office/powerpoint/2010/main" val="36137798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F00476-5FA8-D42F-1496-3F24EF49997C}"/>
              </a:ext>
            </a:extLst>
          </p:cNvPr>
          <p:cNvSpPr txBox="1"/>
          <p:nvPr/>
        </p:nvSpPr>
        <p:spPr>
          <a:xfrm>
            <a:off x="193078" y="310324"/>
            <a:ext cx="7453980" cy="2273699"/>
          </a:xfrm>
          <a:prstGeom prst="rect">
            <a:avLst/>
          </a:prstGeom>
          <a:noFill/>
        </p:spPr>
        <p:txBody>
          <a:bodyPr wrap="square" rtlCol="0">
            <a:spAutoFit/>
          </a:bodyPr>
          <a:lstStyle/>
          <a:p>
            <a:r>
              <a:rPr lang="en-US" sz="4800" dirty="0">
                <a:solidFill>
                  <a:schemeClr val="bg1"/>
                </a:solidFill>
                <a:latin typeface="Hero Junior Super" panose="02000A00000000000000" pitchFamily="50" charset="0"/>
              </a:rPr>
              <a:t>Earn up to </a:t>
            </a:r>
            <a:r>
              <a:rPr lang="en-US" sz="4800" dirty="0">
                <a:solidFill>
                  <a:srgbClr val="FECE1C"/>
                </a:solidFill>
                <a:latin typeface="Hero Junior Super" panose="02000A00000000000000" pitchFamily="50" charset="0"/>
              </a:rPr>
              <a:t>$1,000 </a:t>
            </a:r>
          </a:p>
          <a:p>
            <a:pPr>
              <a:lnSpc>
                <a:spcPct val="150000"/>
              </a:lnSpc>
            </a:pPr>
            <a:r>
              <a:rPr lang="en-US" sz="3700" dirty="0">
                <a:solidFill>
                  <a:schemeClr val="bg1"/>
                </a:solidFill>
                <a:latin typeface="Hero Junior Super" panose="02000A00000000000000" pitchFamily="50" charset="0"/>
              </a:rPr>
              <a:t>as a referral bonus </a:t>
            </a:r>
          </a:p>
          <a:p>
            <a:r>
              <a:rPr lang="en-US" sz="3700" dirty="0">
                <a:solidFill>
                  <a:schemeClr val="bg1"/>
                </a:solidFill>
                <a:latin typeface="Hero Junior Super" panose="02000A00000000000000" pitchFamily="50" charset="0"/>
              </a:rPr>
              <a:t>when you </a:t>
            </a:r>
            <a:r>
              <a:rPr lang="en-US" sz="3700" dirty="0">
                <a:solidFill>
                  <a:srgbClr val="FECE1C"/>
                </a:solidFill>
                <a:latin typeface="Hero Junior Super" panose="02000A00000000000000" pitchFamily="50" charset="0"/>
              </a:rPr>
              <a:t>refer an educator!</a:t>
            </a:r>
          </a:p>
        </p:txBody>
      </p:sp>
      <p:sp>
        <p:nvSpPr>
          <p:cNvPr id="4" name="TextBox 3">
            <a:extLst>
              <a:ext uri="{FF2B5EF4-FFF2-40B4-BE49-F238E27FC236}">
                <a16:creationId xmlns:a16="http://schemas.microsoft.com/office/drawing/2014/main" id="{D8A5933B-F107-F552-741D-D8E18D7EDB73}"/>
              </a:ext>
            </a:extLst>
          </p:cNvPr>
          <p:cNvSpPr txBox="1"/>
          <p:nvPr/>
        </p:nvSpPr>
        <p:spPr>
          <a:xfrm>
            <a:off x="159210" y="3320623"/>
            <a:ext cx="7453980" cy="769441"/>
          </a:xfrm>
          <a:prstGeom prst="rect">
            <a:avLst/>
          </a:prstGeom>
          <a:noFill/>
        </p:spPr>
        <p:txBody>
          <a:bodyPr wrap="square" rtlCol="0">
            <a:spAutoFit/>
          </a:bodyPr>
          <a:lstStyle/>
          <a:p>
            <a:pPr algn="ctr"/>
            <a:r>
              <a:rPr lang="en-US" sz="2200" dirty="0">
                <a:solidFill>
                  <a:srgbClr val="2F597B"/>
                </a:solidFill>
                <a:latin typeface="Hero Junior Bold" panose="02000800000000000000" pitchFamily="50" charset="0"/>
              </a:rPr>
              <a:t>Know someone who would be a great</a:t>
            </a:r>
            <a:br>
              <a:rPr lang="en-US" sz="2200" dirty="0">
                <a:solidFill>
                  <a:srgbClr val="2F597B"/>
                </a:solidFill>
                <a:latin typeface="Hero Junior Bold" panose="02000800000000000000" pitchFamily="50" charset="0"/>
              </a:rPr>
            </a:br>
            <a:r>
              <a:rPr lang="en-US" sz="2200" dirty="0">
                <a:solidFill>
                  <a:srgbClr val="2F597B"/>
                </a:solidFill>
                <a:latin typeface="Hero Junior Bold" panose="02000800000000000000" pitchFamily="50" charset="0"/>
              </a:rPr>
              <a:t>member of our hive? </a:t>
            </a:r>
            <a:r>
              <a:rPr lang="en-US" sz="2200" dirty="0">
                <a:solidFill>
                  <a:srgbClr val="F99D20"/>
                </a:solidFill>
                <a:latin typeface="Hero Junior Bold" panose="02000800000000000000" pitchFamily="50" charset="0"/>
              </a:rPr>
              <a:t>Refer them today!</a:t>
            </a:r>
          </a:p>
        </p:txBody>
      </p:sp>
      <p:sp>
        <p:nvSpPr>
          <p:cNvPr id="6" name="TextBox 5">
            <a:extLst>
              <a:ext uri="{FF2B5EF4-FFF2-40B4-BE49-F238E27FC236}">
                <a16:creationId xmlns:a16="http://schemas.microsoft.com/office/drawing/2014/main" id="{47A2D575-3220-B4C6-6D8A-EFF95428EDDF}"/>
              </a:ext>
            </a:extLst>
          </p:cNvPr>
          <p:cNvSpPr txBox="1"/>
          <p:nvPr/>
        </p:nvSpPr>
        <p:spPr>
          <a:xfrm>
            <a:off x="523280" y="4370376"/>
            <a:ext cx="3235923" cy="430887"/>
          </a:xfrm>
          <a:prstGeom prst="rect">
            <a:avLst/>
          </a:prstGeom>
          <a:noFill/>
        </p:spPr>
        <p:txBody>
          <a:bodyPr wrap="square" rtlCol="0">
            <a:spAutoFit/>
          </a:bodyPr>
          <a:lstStyle/>
          <a:p>
            <a:pPr algn="ctr"/>
            <a:r>
              <a:rPr lang="en-US" sz="2160" dirty="0">
                <a:solidFill>
                  <a:srgbClr val="45C0FB"/>
                </a:solidFill>
                <a:latin typeface="Hero Junior Bold" panose="02000800000000000000" pitchFamily="50" charset="0"/>
              </a:rPr>
              <a:t>Lead Teachers</a:t>
            </a:r>
          </a:p>
        </p:txBody>
      </p:sp>
      <p:sp>
        <p:nvSpPr>
          <p:cNvPr id="8" name="TextBox 7">
            <a:extLst>
              <a:ext uri="{FF2B5EF4-FFF2-40B4-BE49-F238E27FC236}">
                <a16:creationId xmlns:a16="http://schemas.microsoft.com/office/drawing/2014/main" id="{CDCF528F-C209-DF31-6ECD-2C223EEAF0C4}"/>
              </a:ext>
            </a:extLst>
          </p:cNvPr>
          <p:cNvSpPr txBox="1"/>
          <p:nvPr/>
        </p:nvSpPr>
        <p:spPr>
          <a:xfrm>
            <a:off x="3970862" y="4355019"/>
            <a:ext cx="3235923" cy="430887"/>
          </a:xfrm>
          <a:prstGeom prst="rect">
            <a:avLst/>
          </a:prstGeom>
          <a:noFill/>
        </p:spPr>
        <p:txBody>
          <a:bodyPr wrap="square" rtlCol="0">
            <a:spAutoFit/>
          </a:bodyPr>
          <a:lstStyle/>
          <a:p>
            <a:pPr algn="ctr"/>
            <a:r>
              <a:rPr lang="en-US" sz="2160" dirty="0">
                <a:solidFill>
                  <a:srgbClr val="45C0FB"/>
                </a:solidFill>
                <a:latin typeface="Hero Junior Bold" panose="02000800000000000000" pitchFamily="50" charset="0"/>
              </a:rPr>
              <a:t>Assistant Teachers</a:t>
            </a:r>
          </a:p>
        </p:txBody>
      </p:sp>
      <p:sp>
        <p:nvSpPr>
          <p:cNvPr id="10" name="TextBox 9">
            <a:extLst>
              <a:ext uri="{FF2B5EF4-FFF2-40B4-BE49-F238E27FC236}">
                <a16:creationId xmlns:a16="http://schemas.microsoft.com/office/drawing/2014/main" id="{BB2F9281-1DA2-3A01-16DE-631E921A41BD}"/>
              </a:ext>
            </a:extLst>
          </p:cNvPr>
          <p:cNvSpPr txBox="1"/>
          <p:nvPr/>
        </p:nvSpPr>
        <p:spPr>
          <a:xfrm>
            <a:off x="506345" y="4852065"/>
            <a:ext cx="3235923" cy="290849"/>
          </a:xfrm>
          <a:prstGeom prst="rect">
            <a:avLst/>
          </a:prstGeom>
          <a:noFill/>
        </p:spPr>
        <p:txBody>
          <a:bodyPr wrap="square" rtlCol="0">
            <a:spAutoFit/>
          </a:bodyPr>
          <a:lstStyle/>
          <a:p>
            <a:pPr algn="ctr"/>
            <a:r>
              <a:rPr lang="en-US" sz="1290" dirty="0">
                <a:solidFill>
                  <a:schemeClr val="bg1"/>
                </a:solidFill>
                <a:latin typeface="Hero Junior" panose="02000500000000000000" pitchFamily="50" charset="0"/>
              </a:rPr>
              <a:t>Paid in three installments:</a:t>
            </a:r>
          </a:p>
        </p:txBody>
      </p:sp>
      <p:sp>
        <p:nvSpPr>
          <p:cNvPr id="12" name="TextBox 11">
            <a:extLst>
              <a:ext uri="{FF2B5EF4-FFF2-40B4-BE49-F238E27FC236}">
                <a16:creationId xmlns:a16="http://schemas.microsoft.com/office/drawing/2014/main" id="{A27088A5-7A73-A109-4385-5063EEBBFC9E}"/>
              </a:ext>
            </a:extLst>
          </p:cNvPr>
          <p:cNvSpPr txBox="1"/>
          <p:nvPr/>
        </p:nvSpPr>
        <p:spPr>
          <a:xfrm>
            <a:off x="838201" y="5112889"/>
            <a:ext cx="2777067" cy="764825"/>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sz="1290" dirty="0">
                <a:solidFill>
                  <a:schemeClr val="bg1"/>
                </a:solidFill>
                <a:latin typeface="Hero Junior" panose="02000500000000000000" pitchFamily="50" charset="0"/>
              </a:rPr>
              <a:t>$250 - at 30 days of hire</a:t>
            </a:r>
          </a:p>
          <a:p>
            <a:pPr marL="285750" indent="-285750">
              <a:spcAft>
                <a:spcPts val="300"/>
              </a:spcAft>
              <a:buFont typeface="Arial" panose="020B0604020202020204" pitchFamily="34" charset="0"/>
              <a:buChar char="•"/>
            </a:pPr>
            <a:r>
              <a:rPr lang="en-US" sz="1290" dirty="0">
                <a:solidFill>
                  <a:schemeClr val="bg1"/>
                </a:solidFill>
                <a:latin typeface="Hero Junior" panose="02000500000000000000" pitchFamily="50" charset="0"/>
              </a:rPr>
              <a:t>$375 - after 90 days</a:t>
            </a:r>
          </a:p>
          <a:p>
            <a:pPr marL="285750" indent="-285750">
              <a:spcAft>
                <a:spcPts val="300"/>
              </a:spcAft>
              <a:buFont typeface="Arial" panose="020B0604020202020204" pitchFamily="34" charset="0"/>
              <a:buChar char="•"/>
            </a:pPr>
            <a:r>
              <a:rPr lang="en-US" sz="1290" dirty="0">
                <a:solidFill>
                  <a:schemeClr val="bg1"/>
                </a:solidFill>
                <a:latin typeface="Hero Junior" panose="02000500000000000000" pitchFamily="50" charset="0"/>
              </a:rPr>
              <a:t>$375 - after 6 months</a:t>
            </a:r>
          </a:p>
        </p:txBody>
      </p:sp>
      <p:sp>
        <p:nvSpPr>
          <p:cNvPr id="14" name="TextBox 13">
            <a:extLst>
              <a:ext uri="{FF2B5EF4-FFF2-40B4-BE49-F238E27FC236}">
                <a16:creationId xmlns:a16="http://schemas.microsoft.com/office/drawing/2014/main" id="{A50E0293-8067-4C43-EB25-2740B89EB229}"/>
              </a:ext>
            </a:extLst>
          </p:cNvPr>
          <p:cNvSpPr txBox="1"/>
          <p:nvPr/>
        </p:nvSpPr>
        <p:spPr>
          <a:xfrm>
            <a:off x="3945460" y="4964290"/>
            <a:ext cx="3235923" cy="290849"/>
          </a:xfrm>
          <a:prstGeom prst="rect">
            <a:avLst/>
          </a:prstGeom>
          <a:noFill/>
        </p:spPr>
        <p:txBody>
          <a:bodyPr wrap="square" rtlCol="0">
            <a:spAutoFit/>
          </a:bodyPr>
          <a:lstStyle/>
          <a:p>
            <a:pPr algn="ctr"/>
            <a:r>
              <a:rPr lang="en-US" sz="1290" dirty="0">
                <a:solidFill>
                  <a:schemeClr val="bg1"/>
                </a:solidFill>
                <a:latin typeface="Hero Junior" panose="02000500000000000000" pitchFamily="50" charset="0"/>
              </a:rPr>
              <a:t>Paid in two installments:</a:t>
            </a:r>
          </a:p>
        </p:txBody>
      </p:sp>
      <p:sp>
        <p:nvSpPr>
          <p:cNvPr id="16" name="TextBox 15">
            <a:extLst>
              <a:ext uri="{FF2B5EF4-FFF2-40B4-BE49-F238E27FC236}">
                <a16:creationId xmlns:a16="http://schemas.microsoft.com/office/drawing/2014/main" id="{755A761F-4358-4255-B592-57DDAA144958}"/>
              </a:ext>
            </a:extLst>
          </p:cNvPr>
          <p:cNvSpPr txBox="1"/>
          <p:nvPr/>
        </p:nvSpPr>
        <p:spPr>
          <a:xfrm>
            <a:off x="4290061" y="5231382"/>
            <a:ext cx="2777067" cy="527837"/>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sz="1290" dirty="0">
                <a:solidFill>
                  <a:schemeClr val="bg1"/>
                </a:solidFill>
                <a:latin typeface="Hero Junior" panose="02000500000000000000" pitchFamily="50" charset="0"/>
              </a:rPr>
              <a:t>$250 - at 90 days of hire</a:t>
            </a:r>
          </a:p>
          <a:p>
            <a:pPr marL="285750" indent="-285750">
              <a:spcAft>
                <a:spcPts val="300"/>
              </a:spcAft>
              <a:buFont typeface="Arial" panose="020B0604020202020204" pitchFamily="34" charset="0"/>
              <a:buChar char="•"/>
            </a:pPr>
            <a:r>
              <a:rPr lang="en-US" sz="1290" dirty="0">
                <a:solidFill>
                  <a:schemeClr val="bg1"/>
                </a:solidFill>
                <a:latin typeface="Hero Junior" panose="02000500000000000000" pitchFamily="50" charset="0"/>
              </a:rPr>
              <a:t>$250 - after 6 months</a:t>
            </a:r>
          </a:p>
        </p:txBody>
      </p:sp>
      <p:sp>
        <p:nvSpPr>
          <p:cNvPr id="17" name="Rectangle 16">
            <a:extLst>
              <a:ext uri="{FF2B5EF4-FFF2-40B4-BE49-F238E27FC236}">
                <a16:creationId xmlns:a16="http://schemas.microsoft.com/office/drawing/2014/main" id="{F2641C89-F225-BF9D-9413-FEF0E03BAEB0}"/>
              </a:ext>
            </a:extLst>
          </p:cNvPr>
          <p:cNvSpPr/>
          <p:nvPr/>
        </p:nvSpPr>
        <p:spPr>
          <a:xfrm>
            <a:off x="506345" y="6553200"/>
            <a:ext cx="1696720" cy="1696720"/>
          </a:xfrm>
          <a:prstGeom prst="rect">
            <a:avLst/>
          </a:prstGeom>
          <a:solidFill>
            <a:srgbClr val="36A9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2"/>
                </a:solidFill>
              </a:rPr>
              <a:t>Delete square and insert QR code here.</a:t>
            </a:r>
          </a:p>
        </p:txBody>
      </p:sp>
      <p:sp>
        <p:nvSpPr>
          <p:cNvPr id="19" name="TextBox 18">
            <a:extLst>
              <a:ext uri="{FF2B5EF4-FFF2-40B4-BE49-F238E27FC236}">
                <a16:creationId xmlns:a16="http://schemas.microsoft.com/office/drawing/2014/main" id="{90E08668-3F2F-E0F2-9D86-12F006538507}"/>
              </a:ext>
            </a:extLst>
          </p:cNvPr>
          <p:cNvSpPr txBox="1"/>
          <p:nvPr/>
        </p:nvSpPr>
        <p:spPr>
          <a:xfrm>
            <a:off x="2292809" y="6673423"/>
            <a:ext cx="3276526" cy="877163"/>
          </a:xfrm>
          <a:prstGeom prst="rect">
            <a:avLst/>
          </a:prstGeom>
          <a:noFill/>
        </p:spPr>
        <p:txBody>
          <a:bodyPr wrap="square" rtlCol="0">
            <a:spAutoFit/>
          </a:bodyPr>
          <a:lstStyle/>
          <a:p>
            <a:r>
              <a:rPr lang="en-US" sz="1690" dirty="0">
                <a:solidFill>
                  <a:srgbClr val="2F597B"/>
                </a:solidFill>
                <a:latin typeface="Hero Junior Super" panose="02000A00000000000000" pitchFamily="50" charset="0"/>
              </a:rPr>
              <a:t>We are looking for new </a:t>
            </a:r>
            <a:r>
              <a:rPr lang="en-US" sz="1690" dirty="0">
                <a:solidFill>
                  <a:srgbClr val="F99D20"/>
                </a:solidFill>
                <a:latin typeface="Hero Junior Super" panose="02000A00000000000000" pitchFamily="50" charset="0"/>
              </a:rPr>
              <a:t>full-time team members in </a:t>
            </a:r>
            <a:r>
              <a:rPr lang="en-US" sz="1690" dirty="0">
                <a:solidFill>
                  <a:srgbClr val="2F597B"/>
                </a:solidFill>
                <a:latin typeface="Hero Junior Super" panose="02000A00000000000000" pitchFamily="50" charset="0"/>
              </a:rPr>
              <a:t>West New York.</a:t>
            </a:r>
            <a:endParaRPr lang="en-US" sz="1690" dirty="0">
              <a:solidFill>
                <a:srgbClr val="F99D20"/>
              </a:solidFill>
              <a:latin typeface="Hero Junior Super" panose="02000A00000000000000" pitchFamily="50" charset="0"/>
            </a:endParaRPr>
          </a:p>
        </p:txBody>
      </p:sp>
      <p:sp>
        <p:nvSpPr>
          <p:cNvPr id="21" name="TextBox 20">
            <a:extLst>
              <a:ext uri="{FF2B5EF4-FFF2-40B4-BE49-F238E27FC236}">
                <a16:creationId xmlns:a16="http://schemas.microsoft.com/office/drawing/2014/main" id="{AFCE90A9-0B6F-6037-C790-65F563B8D573}"/>
              </a:ext>
            </a:extLst>
          </p:cNvPr>
          <p:cNvSpPr txBox="1"/>
          <p:nvPr/>
        </p:nvSpPr>
        <p:spPr>
          <a:xfrm>
            <a:off x="2292809" y="7542260"/>
            <a:ext cx="3515323" cy="575542"/>
          </a:xfrm>
          <a:prstGeom prst="rect">
            <a:avLst/>
          </a:prstGeom>
          <a:noFill/>
        </p:spPr>
        <p:txBody>
          <a:bodyPr wrap="square" rtlCol="0">
            <a:spAutoFit/>
          </a:bodyPr>
          <a:lstStyle/>
          <a:p>
            <a:r>
              <a:rPr lang="en-US" sz="1570" dirty="0">
                <a:solidFill>
                  <a:srgbClr val="2F597B"/>
                </a:solidFill>
                <a:latin typeface="Hero Junior Bold" panose="02000800000000000000" pitchFamily="50" charset="0"/>
              </a:rPr>
              <a:t>Scan the QR code to see our available positions!</a:t>
            </a:r>
            <a:endParaRPr lang="en-US" sz="1570" dirty="0">
              <a:solidFill>
                <a:srgbClr val="F99D20"/>
              </a:solidFill>
              <a:latin typeface="Hero Junior Bold" panose="02000800000000000000" pitchFamily="50" charset="0"/>
            </a:endParaRPr>
          </a:p>
        </p:txBody>
      </p:sp>
      <p:sp>
        <p:nvSpPr>
          <p:cNvPr id="28" name="TextBox 27">
            <a:extLst>
              <a:ext uri="{FF2B5EF4-FFF2-40B4-BE49-F238E27FC236}">
                <a16:creationId xmlns:a16="http://schemas.microsoft.com/office/drawing/2014/main" id="{7DF56046-79D1-BECE-EC36-F168FE62B095}"/>
              </a:ext>
            </a:extLst>
          </p:cNvPr>
          <p:cNvSpPr txBox="1"/>
          <p:nvPr/>
        </p:nvSpPr>
        <p:spPr>
          <a:xfrm>
            <a:off x="193078" y="8925406"/>
            <a:ext cx="4512732" cy="261610"/>
          </a:xfrm>
          <a:prstGeom prst="rect">
            <a:avLst/>
          </a:prstGeom>
          <a:noFill/>
        </p:spPr>
        <p:txBody>
          <a:bodyPr wrap="square">
            <a:spAutoFit/>
          </a:bodyPr>
          <a:lstStyle/>
          <a:p>
            <a:pPr>
              <a:spcAft>
                <a:spcPts val="300"/>
              </a:spcAft>
            </a:pPr>
            <a:r>
              <a:rPr lang="en-US" sz="1100" dirty="0">
                <a:solidFill>
                  <a:srgbClr val="FFD600"/>
                </a:solidFill>
                <a:latin typeface="Hero Junior Bold" panose="02000800000000000000" pitchFamily="50" charset="0"/>
              </a:rPr>
              <a:t>Fine Print &amp; Program Details:</a:t>
            </a:r>
          </a:p>
        </p:txBody>
      </p:sp>
      <p:sp>
        <p:nvSpPr>
          <p:cNvPr id="30" name="TextBox 29">
            <a:extLst>
              <a:ext uri="{FF2B5EF4-FFF2-40B4-BE49-F238E27FC236}">
                <a16:creationId xmlns:a16="http://schemas.microsoft.com/office/drawing/2014/main" id="{96B57262-B15C-61E0-F7AB-EBBCDA8B21CC}"/>
              </a:ext>
            </a:extLst>
          </p:cNvPr>
          <p:cNvSpPr txBox="1"/>
          <p:nvPr/>
        </p:nvSpPr>
        <p:spPr>
          <a:xfrm>
            <a:off x="193077" y="9106208"/>
            <a:ext cx="7453979" cy="769441"/>
          </a:xfrm>
          <a:prstGeom prst="rect">
            <a:avLst/>
          </a:prstGeom>
          <a:noFill/>
        </p:spPr>
        <p:txBody>
          <a:bodyPr wrap="square">
            <a:spAutoFit/>
          </a:bodyPr>
          <a:lstStyle/>
          <a:p>
            <a:pPr>
              <a:spcAft>
                <a:spcPts val="300"/>
              </a:spcAft>
            </a:pPr>
            <a:r>
              <a:rPr lang="en-US" sz="1100" dirty="0">
                <a:solidFill>
                  <a:schemeClr val="bg1"/>
                </a:solidFill>
                <a:latin typeface="Hero Junior" panose="02000500000000000000" pitchFamily="50" charset="0"/>
              </a:rPr>
              <a:t>To qualify, applicants must list the referring employee’s name on their employment application. This referral program applies only to educator positions located in New York, and the referred individual must be hired by Oct 31, 2026. ACD’s and CD’s are eligible to participate, provided the referred employee is not for their own center.</a:t>
            </a:r>
          </a:p>
        </p:txBody>
      </p:sp>
    </p:spTree>
    <p:extLst>
      <p:ext uri="{BB962C8B-B14F-4D97-AF65-F5344CB8AC3E}">
        <p14:creationId xmlns:p14="http://schemas.microsoft.com/office/powerpoint/2010/main" val="33737557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138</TotalTime>
  <Words>177</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Hero Junior</vt:lpstr>
      <vt:lpstr>Aptos Display</vt:lpstr>
      <vt:lpstr>Hero Junior Super</vt:lpstr>
      <vt:lpstr>Hero Junior Bold</vt:lpstr>
      <vt:lpstr>Arial</vt:lpstr>
      <vt:lpstr>Aptos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Tatyani Rouse</dc:creator>
  <cp:lastModifiedBy>Clara Reis</cp:lastModifiedBy>
  <cp:revision>8</cp:revision>
  <dcterms:created xsi:type="dcterms:W3CDTF">2025-08-06T18:53:28Z</dcterms:created>
  <dcterms:modified xsi:type="dcterms:W3CDTF">2026-10-08T17:07:25Z</dcterms:modified>
</cp:coreProperties>
</file>