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400800" cy="4572000"/>
  <p:notesSz cx="6400800" cy="4572000"/>
  <p:embeddedFontLst>
    <p:embeddedFont>
      <p:font typeface="Hero Junior Bold" panose="02000800000000000000" pitchFamily="50" charset="0"/>
      <p:bold r:id="rId6"/>
    </p:embeddedFont>
    <p:embeddedFont>
      <p:font typeface="Hero Junior Light" panose="02000400000000000000" pitchFamily="50" charset="0"/>
      <p:regular r:id="rId7"/>
    </p:embeddedFont>
    <p:embeddedFont>
      <p:font typeface="Hero Junior Super" panose="02000A00000000000000" pitchFamily="50" charset="0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1C"/>
    <a:srgbClr val="E6344A"/>
    <a:srgbClr val="36A9E0"/>
    <a:srgbClr val="2F5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99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060" y="1417320"/>
            <a:ext cx="5440680" cy="96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60120" y="2560320"/>
            <a:ext cx="448056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20040" y="1051560"/>
            <a:ext cx="2784348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296412" y="1051560"/>
            <a:ext cx="2784348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040" y="182880"/>
            <a:ext cx="5760720" cy="731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0040" y="1051560"/>
            <a:ext cx="5760720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176272" y="4251960"/>
            <a:ext cx="2048256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20040" y="4251960"/>
            <a:ext cx="147218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608576" y="4251960"/>
            <a:ext cx="147218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788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38245" y="867802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chemeClr val="bg1"/>
                </a:solidFill>
                <a:latin typeface="Hero Junior Super" panose="02000A00000000000000" pitchFamily="50" charset="0"/>
              </a:rPr>
              <a:t>Insert First Name Here</a:t>
            </a: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14FA5A67-4331-4C90-94AF-DE3A721E6D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49502" y="1470544"/>
            <a:ext cx="3328939" cy="204030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dirty="0">
                <a:solidFill>
                  <a:schemeClr val="bg1"/>
                </a:solidFill>
                <a:latin typeface="Hero Junior Light" panose="02000400000000000000" pitchFamily="50" charset="0"/>
                <a:ea typeface="Times New Roman" panose="02020603050405020304" pitchFamily="18" charset="0"/>
              </a:rPr>
              <a:t>(Please remove current text and insert bio here.)</a:t>
            </a:r>
            <a:br>
              <a:rPr lang="en-US" sz="1200" dirty="0">
                <a:solidFill>
                  <a:schemeClr val="bg1"/>
                </a:solidFill>
                <a:latin typeface="Hero Junior Light" panose="02000400000000000000" pitchFamily="50" charset="0"/>
                <a:ea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/>
                <a:latin typeface="Hero Junior Light" panose="02000400000000000000" pitchFamily="50" charset="0"/>
                <a:ea typeface="Times New Roman" panose="02020603050405020304" pitchFamily="18" charset="0"/>
              </a:rPr>
              <a:t>Janet has worked in childcare for over 10 years and has been with BrightPath since January of 2022. After receiving her bachelor’s d in Business Administration, she discovered that she had a passion for early childhood education and began working in the field. Since then, she has worked with all age groups. </a:t>
            </a:r>
            <a:endParaRPr lang="en-CA" sz="1200" dirty="0">
              <a:solidFill>
                <a:schemeClr val="bg1"/>
              </a:solidFill>
              <a:effectLst/>
              <a:latin typeface="Hero Junior Light" panose="020004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EAA446A-BF65-4D69-BB8D-636E56795BE4}"/>
              </a:ext>
            </a:extLst>
          </p:cNvPr>
          <p:cNvSpPr/>
          <p:nvPr/>
        </p:nvSpPr>
        <p:spPr>
          <a:xfrm>
            <a:off x="139702" y="942279"/>
            <a:ext cx="2687442" cy="2687442"/>
          </a:xfrm>
          <a:prstGeom prst="ellipse">
            <a:avLst/>
          </a:prstGeom>
          <a:solidFill>
            <a:srgbClr val="FECE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2F597B"/>
              </a:solidFill>
            </a:endParaRPr>
          </a:p>
        </p:txBody>
      </p:sp>
      <p:sp>
        <p:nvSpPr>
          <p:cNvPr id="28" name="Title 5">
            <a:extLst>
              <a:ext uri="{FF2B5EF4-FFF2-40B4-BE49-F238E27FC236}">
                <a16:creationId xmlns:a16="http://schemas.microsoft.com/office/drawing/2014/main" id="{A38A5D46-99CA-4DC9-A4EC-EB70DA4F87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53159" y="1236496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kern="0" dirty="0">
                <a:solidFill>
                  <a:srgbClr val="FECE1C"/>
                </a:solidFill>
                <a:latin typeface="Hero Junior Bold" panose="02000800000000000000" pitchFamily="50" charset="0"/>
              </a:rPr>
              <a:t>Assistant Center Director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1" name="object 4">
            <a:extLst>
              <a:ext uri="{FF2B5EF4-FFF2-40B4-BE49-F238E27FC236}">
                <a16:creationId xmlns:a16="http://schemas.microsoft.com/office/drawing/2014/main" id="{F523A559-3268-4303-BA60-19B667900EC7}"/>
              </a:ext>
            </a:extLst>
          </p:cNvPr>
          <p:cNvSpPr txBox="1"/>
          <p:nvPr/>
        </p:nvSpPr>
        <p:spPr>
          <a:xfrm>
            <a:off x="1176413" y="3247026"/>
            <a:ext cx="4047971" cy="1209305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1: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Click on the</a:t>
            </a: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 circle and press the tab ‘Shape Format’ that will pop up on the top right corner.</a:t>
            </a:r>
            <a:endParaRPr lang="en-CA" sz="1400" dirty="0">
              <a:solidFill>
                <a:schemeClr val="bg1"/>
              </a:solidFill>
              <a:effectLst/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pic>
        <p:nvPicPr>
          <p:cNvPr id="33" name="Picture 32" descr="Graphical user interface, application, PowerPoint&#10;&#10;Description automatically generated">
            <a:extLst>
              <a:ext uri="{FF2B5EF4-FFF2-40B4-BE49-F238E27FC236}">
                <a16:creationId xmlns:a16="http://schemas.microsoft.com/office/drawing/2014/main" id="{05B64E78-C9E7-414F-8C77-0C0D6092EC0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32" y="820223"/>
            <a:ext cx="5057736" cy="249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3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sp>
        <p:nvSpPr>
          <p:cNvPr id="28" name="object 4">
            <a:extLst>
              <a:ext uri="{FF2B5EF4-FFF2-40B4-BE49-F238E27FC236}">
                <a16:creationId xmlns:a16="http://schemas.microsoft.com/office/drawing/2014/main" id="{6615EC4D-3532-498C-93D2-A893997FC17A}"/>
              </a:ext>
            </a:extLst>
          </p:cNvPr>
          <p:cNvSpPr txBox="1"/>
          <p:nvPr/>
        </p:nvSpPr>
        <p:spPr>
          <a:xfrm>
            <a:off x="1176412" y="3400785"/>
            <a:ext cx="4047971" cy="99386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2: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On the ‘Shape Format’ tab, press ‘Shape Fill’ and then ‘Picture’</a:t>
            </a:r>
            <a:endParaRPr lang="en-CA" sz="1400" dirty="0">
              <a:solidFill>
                <a:schemeClr val="bg1"/>
              </a:solidFill>
              <a:effectLst/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pic>
        <p:nvPicPr>
          <p:cNvPr id="29" name="Picture 2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11CA6DB-88DC-4877-A036-D147F461466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69" y="771465"/>
            <a:ext cx="5319658" cy="262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74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1FD6B401-D378-4F6F-AB03-771C779AC9DA}"/>
              </a:ext>
            </a:extLst>
          </p:cNvPr>
          <p:cNvSpPr txBox="1"/>
          <p:nvPr/>
        </p:nvSpPr>
        <p:spPr>
          <a:xfrm>
            <a:off x="321504" y="2895600"/>
            <a:ext cx="5757790" cy="99386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3: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This will prompt the following window to pop up. Press ‘From a File’ and choose the picture you’d like to attach</a:t>
            </a:r>
          </a:p>
        </p:txBody>
      </p:sp>
      <p:pic>
        <p:nvPicPr>
          <p:cNvPr id="31" name="Picture 30" descr="Graphical user interface, application, PowerPoint&#10;&#10;Description automatically generated">
            <a:extLst>
              <a:ext uri="{FF2B5EF4-FFF2-40B4-BE49-F238E27FC236}">
                <a16:creationId xmlns:a16="http://schemas.microsoft.com/office/drawing/2014/main" id="{C4E7C813-2946-4FC5-ADC5-8E2275CEBE1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762000"/>
            <a:ext cx="4572000" cy="225501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9EE57A6F-6AF2-4904-A90E-58ECB4A350BF}"/>
              </a:ext>
            </a:extLst>
          </p:cNvPr>
          <p:cNvSpPr txBox="1"/>
          <p:nvPr/>
        </p:nvSpPr>
        <p:spPr>
          <a:xfrm>
            <a:off x="1295399" y="3889462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ffectLst/>
                <a:latin typeface="Hero Junior Light" panose="02000400000000000000" pitchFamily="50" charset="0"/>
                <a:ea typeface="Times New Roman" panose="02020603050405020304" pitchFamily="18" charset="0"/>
              </a:rPr>
              <a:t>Please make sure the original image is cropped into a square to maintain proportion within the circle – if not, it may be stretched or expanded!</a:t>
            </a:r>
            <a:endParaRPr lang="en-CA" sz="1200" dirty="0">
              <a:solidFill>
                <a:schemeClr val="bg1"/>
              </a:solidFill>
              <a:effectLst/>
              <a:latin typeface="Hero Junior Light" panose="02000400000000000000" pitchFamily="50" charset="0"/>
              <a:ea typeface="Times New Roman" panose="02020603050405020304" pitchFamily="18" charset="0"/>
            </a:endParaRPr>
          </a:p>
          <a:p>
            <a:pPr algn="ctr"/>
            <a:endParaRPr lang="en-CA" sz="1200" dirty="0">
              <a:solidFill>
                <a:schemeClr val="bg1"/>
              </a:solidFill>
              <a:latin typeface="Hero Junior Light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35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194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Hero Junior Bold</vt:lpstr>
      <vt:lpstr>Calibri</vt:lpstr>
      <vt:lpstr>Hero Junior Super</vt:lpstr>
      <vt:lpstr>Hero Junior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Lisa Tomlinson</cp:lastModifiedBy>
  <cp:revision>6</cp:revision>
  <dcterms:created xsi:type="dcterms:W3CDTF">2022-04-14T19:01:13Z</dcterms:created>
  <dcterms:modified xsi:type="dcterms:W3CDTF">2024-04-29T20:03:10Z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