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56" r:id="rId2"/>
    <p:sldId id="257" r:id="rId3"/>
    <p:sldId id="259" r:id="rId4"/>
    <p:sldId id="258" r:id="rId5"/>
  </p:sldIdLst>
  <p:sldSz cx="7772400" cy="10058400"/>
  <p:notesSz cx="6858000" cy="9144000"/>
  <p:embeddedFontLst>
    <p:embeddedFont>
      <p:font typeface="Hero Junior" panose="02000500000000000000" pitchFamily="50" charset="0"/>
      <p:regular r:id="rId6"/>
    </p:embeddedFont>
    <p:embeddedFont>
      <p:font typeface="Hero Junior Bold" panose="02000800000000000000" pitchFamily="50" charset="0"/>
      <p:bold r:id="rId7"/>
    </p:embeddedFont>
    <p:embeddedFont>
      <p:font typeface="Hero Junior Super" panose="02000A00000000000000" pitchFamily="50" charset="0"/>
      <p:bold r:id="rId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Fillable Flyer" id="{545EF5AE-4344-4F03-9FA8-49E79500104A}">
          <p14:sldIdLst>
            <p14:sldId id="256"/>
          </p14:sldIdLst>
        </p14:section>
        <p14:section name="Tutorial + Example Flyer" id="{7D84FF07-EF3B-4D8C-BB80-82209F37D3F2}">
          <p14:sldIdLst>
            <p14:sldId id="257"/>
            <p14:sldId id="259"/>
            <p14:sldId id="25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76" d="100"/>
          <a:sy n="76" d="100"/>
        </p:scale>
        <p:origin x="4638" y="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3.fntdata"/><Relationship Id="rId3" Type="http://schemas.openxmlformats.org/officeDocument/2006/relationships/slide" Target="slides/slide2.xml"/><Relationship Id="rId7" Type="http://schemas.openxmlformats.org/officeDocument/2006/relationships/font" Target="fonts/font2.fntdata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1.fntdata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svg"/><Relationship Id="rId5" Type="http://schemas.openxmlformats.org/officeDocument/2006/relationships/image" Target="../media/image4.svg"/><Relationship Id="rId4" Type="http://schemas.openxmlformats.org/officeDocument/2006/relationships/image" Target="../media/image3.svg"/><Relationship Id="rId9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/>
          <p:cNvSpPr txBox="1"/>
          <p:nvPr/>
        </p:nvSpPr>
        <p:spPr>
          <a:xfrm>
            <a:off x="381444" y="1976204"/>
            <a:ext cx="3471349" cy="214610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499" dirty="0">
                <a:solidFill>
                  <a:srgbClr val="C06BD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Writ</a:t>
            </a:r>
            <a:r>
              <a:rPr lang="en-US" sz="4499" b="1" dirty="0">
                <a:solidFill>
                  <a:srgbClr val="C06BD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e your main event title here</a:t>
            </a:r>
          </a:p>
        </p:txBody>
      </p:sp>
      <p:grpSp>
        <p:nvGrpSpPr>
          <p:cNvPr id="3" name="Group 3"/>
          <p:cNvGrpSpPr/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/>
              <a:stretch>
                <a:fillRect l="-13278" r="-36815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/>
          <p:cNvGrpSpPr/>
          <p:nvPr/>
        </p:nvGrpSpPr>
        <p:grpSpPr>
          <a:xfrm>
            <a:off x="381444" y="5299678"/>
            <a:ext cx="2100719" cy="1270888"/>
            <a:chOff x="0" y="0"/>
            <a:chExt cx="2800959" cy="1694516"/>
          </a:xfrm>
        </p:grpSpPr>
        <p:sp>
          <p:nvSpPr>
            <p:cNvPr id="7" name="Freeform 7"/>
            <p:cNvSpPr/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/>
            <p:cNvSpPr txBox="1"/>
            <p:nvPr/>
          </p:nvSpPr>
          <p:spPr>
            <a:xfrm>
              <a:off x="0" y="1170184"/>
              <a:ext cx="2800959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Date</a:t>
              </a:r>
            </a:p>
          </p:txBody>
        </p:sp>
      </p:grpSp>
      <p:sp>
        <p:nvSpPr>
          <p:cNvPr id="9" name="AutoShape 9"/>
          <p:cNvSpPr/>
          <p:nvPr/>
        </p:nvSpPr>
        <p:spPr>
          <a:xfrm flipV="1">
            <a:off x="2608413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/>
          <p:cNvGrpSpPr/>
          <p:nvPr/>
        </p:nvGrpSpPr>
        <p:grpSpPr>
          <a:xfrm>
            <a:off x="2734663" y="5314220"/>
            <a:ext cx="2225453" cy="1241802"/>
            <a:chOff x="0" y="0"/>
            <a:chExt cx="2967271" cy="1655736"/>
          </a:xfrm>
        </p:grpSpPr>
        <p:sp>
          <p:nvSpPr>
            <p:cNvPr id="11" name="Freeform 11"/>
            <p:cNvSpPr/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1131404"/>
              <a:ext cx="2967271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Time</a:t>
              </a:r>
            </a:p>
          </p:txBody>
        </p:sp>
      </p:grpSp>
      <p:sp>
        <p:nvSpPr>
          <p:cNvPr id="13" name="AutoShape 13"/>
          <p:cNvSpPr/>
          <p:nvPr/>
        </p:nvSpPr>
        <p:spPr>
          <a:xfrm flipV="1">
            <a:off x="5086366" y="5166335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/>
          <p:cNvGrpSpPr/>
          <p:nvPr/>
        </p:nvGrpSpPr>
        <p:grpSpPr>
          <a:xfrm>
            <a:off x="5212616" y="5314220"/>
            <a:ext cx="2069550" cy="1241802"/>
            <a:chOff x="0" y="0"/>
            <a:chExt cx="2759400" cy="1655736"/>
          </a:xfrm>
        </p:grpSpPr>
        <p:sp>
          <p:nvSpPr>
            <p:cNvPr id="15" name="Freeform 15"/>
            <p:cNvSpPr/>
            <p:nvPr/>
          </p:nvSpPr>
          <p:spPr>
            <a:xfrm>
              <a:off x="1087032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/>
            <p:cNvSpPr txBox="1"/>
            <p:nvPr/>
          </p:nvSpPr>
          <p:spPr>
            <a:xfrm>
              <a:off x="0" y="1131404"/>
              <a:ext cx="2759400" cy="524332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sz="2499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Location</a:t>
              </a:r>
            </a:p>
          </p:txBody>
        </p:sp>
      </p:grpSp>
      <p:sp>
        <p:nvSpPr>
          <p:cNvPr id="17" name="Freeform 17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/>
          <p:cNvSpPr txBox="1"/>
          <p:nvPr/>
        </p:nvSpPr>
        <p:spPr>
          <a:xfrm>
            <a:off x="381444" y="7736486"/>
            <a:ext cx="4570907" cy="18466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1200" dirty="0">
                <a:solidFill>
                  <a:srgbClr val="FFFFFF"/>
                </a:solidFill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Write your main text here.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algn="l"/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Consectetur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adipiscing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elit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Proin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accumsan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vulputate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purus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ac dictum magna gravida in. Sed quis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Nullam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lectus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fringilla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nibh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nec,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tincidunt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. Donec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iaculis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luctus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lorem. </a:t>
            </a:r>
          </a:p>
          <a:p>
            <a:pPr algn="l"/>
            <a:endParaRPr lang="en-US" sz="1200" dirty="0">
              <a:solidFill>
                <a:srgbClr val="FFFFFF"/>
              </a:solidFill>
              <a:latin typeface="Hero Junior" panose="02000500000000000000" pitchFamily="50" charset="0"/>
              <a:ea typeface="Hero Junior 3"/>
              <a:cs typeface="Hero Junior 3"/>
              <a:sym typeface="Hero Junior 3"/>
            </a:endParaRPr>
          </a:p>
          <a:p>
            <a:pPr algn="l"/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Mauris ac magna nec ligula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imperdiet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lacinia. Nunc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tempor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metus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a libero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condimentum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pharetra. Aenean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aliquam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felis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id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justo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hendrerit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, non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varius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</a:t>
            </a:r>
            <a:r>
              <a:rPr lang="en-US" sz="1200" dirty="0" err="1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augue</a:t>
            </a:r>
            <a:r>
              <a:rPr lang="en-US" sz="1200" dirty="0">
                <a:solidFill>
                  <a:srgbClr val="FFFFFF"/>
                </a:solidFill>
                <a:latin typeface="Hero Junior" panose="02000500000000000000" pitchFamily="50" charset="0"/>
                <a:ea typeface="Hero Junior 3"/>
                <a:cs typeface="Hero Junior 3"/>
                <a:sym typeface="Hero Junior 3"/>
              </a:rPr>
              <a:t> porta.</a:t>
            </a:r>
          </a:p>
        </p:txBody>
      </p:sp>
      <p:grpSp>
        <p:nvGrpSpPr>
          <p:cNvPr id="19" name="Group 19"/>
          <p:cNvGrpSpPr/>
          <p:nvPr/>
        </p:nvGrpSpPr>
        <p:grpSpPr>
          <a:xfrm>
            <a:off x="5212616" y="7736486"/>
            <a:ext cx="2069550" cy="1803654"/>
            <a:chOff x="0" y="0"/>
            <a:chExt cx="721412" cy="628725"/>
          </a:xfrm>
        </p:grpSpPr>
        <p:sp>
          <p:nvSpPr>
            <p:cNvPr id="20" name="Freeform 20"/>
            <p:cNvSpPr/>
            <p:nvPr/>
          </p:nvSpPr>
          <p:spPr>
            <a:xfrm>
              <a:off x="0" y="0"/>
              <a:ext cx="721412" cy="628725"/>
            </a:xfrm>
            <a:custGeom>
              <a:avLst/>
              <a:gdLst/>
              <a:ahLst/>
              <a:cxnLst/>
              <a:rect l="l" t="t" r="r" b="b"/>
              <a:pathLst>
                <a:path w="721412" h="628725">
                  <a:moveTo>
                    <a:pt x="78558" y="0"/>
                  </a:moveTo>
                  <a:lnTo>
                    <a:pt x="642853" y="0"/>
                  </a:lnTo>
                  <a:cubicBezTo>
                    <a:pt x="686240" y="0"/>
                    <a:pt x="721412" y="35172"/>
                    <a:pt x="721412" y="78558"/>
                  </a:cubicBezTo>
                  <a:lnTo>
                    <a:pt x="721412" y="550166"/>
                  </a:lnTo>
                  <a:cubicBezTo>
                    <a:pt x="721412" y="571001"/>
                    <a:pt x="713135" y="590983"/>
                    <a:pt x="698402" y="605715"/>
                  </a:cubicBezTo>
                  <a:cubicBezTo>
                    <a:pt x="683670" y="620448"/>
                    <a:pt x="663688" y="628725"/>
                    <a:pt x="642853" y="628725"/>
                  </a:cubicBezTo>
                  <a:lnTo>
                    <a:pt x="78558" y="628725"/>
                  </a:lnTo>
                  <a:cubicBezTo>
                    <a:pt x="57723" y="628725"/>
                    <a:pt x="37742" y="620448"/>
                    <a:pt x="23009" y="605715"/>
                  </a:cubicBezTo>
                  <a:cubicBezTo>
                    <a:pt x="8277" y="590983"/>
                    <a:pt x="0" y="571001"/>
                    <a:pt x="0" y="550166"/>
                  </a:cubicBezTo>
                  <a:lnTo>
                    <a:pt x="0" y="78558"/>
                  </a:lnTo>
                  <a:cubicBezTo>
                    <a:pt x="0" y="57723"/>
                    <a:pt x="8277" y="37742"/>
                    <a:pt x="23009" y="23009"/>
                  </a:cubicBezTo>
                  <a:cubicBezTo>
                    <a:pt x="37742" y="8277"/>
                    <a:pt x="57723" y="0"/>
                    <a:pt x="78558" y="0"/>
                  </a:cubicBezTo>
                  <a:close/>
                </a:path>
              </a:pathLst>
            </a:custGeom>
            <a:solidFill>
              <a:srgbClr val="E0E0E0"/>
            </a:solidFill>
            <a:ln cap="rnd">
              <a:noFill/>
              <a:prstDash val="solid"/>
              <a:round/>
            </a:ln>
          </p:spPr>
          <p:txBody>
            <a:bodyPr/>
            <a:lstStyle/>
            <a:p>
              <a:endParaRPr lang="en-US"/>
            </a:p>
          </p:txBody>
        </p:sp>
        <p:sp>
          <p:nvSpPr>
            <p:cNvPr id="21" name="TextBox 21"/>
            <p:cNvSpPr txBox="1"/>
            <p:nvPr/>
          </p:nvSpPr>
          <p:spPr>
            <a:xfrm>
              <a:off x="0" y="-28575"/>
              <a:ext cx="721412" cy="657300"/>
            </a:xfrm>
            <a:prstGeom prst="rect">
              <a:avLst/>
            </a:prstGeom>
          </p:spPr>
          <p:txBody>
            <a:bodyPr lIns="114300" tIns="114300" rIns="114300" bIns="114300" rtlCol="0" anchor="ctr"/>
            <a:lstStyle/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" panose="02000500000000000000" pitchFamily="50" charset="0"/>
                  <a:ea typeface="Hero Junior 3"/>
                  <a:cs typeface="Hero Junior 3"/>
                  <a:sym typeface="Hero Junior 3"/>
                </a:rPr>
                <a:t>Insert QR code or illustration related to event. </a:t>
              </a:r>
            </a:p>
            <a:p>
              <a:pPr algn="ctr">
                <a:lnSpc>
                  <a:spcPts val="2100"/>
                </a:lnSpc>
              </a:pPr>
              <a:r>
                <a:rPr lang="en-US" sz="1500" dirty="0">
                  <a:solidFill>
                    <a:srgbClr val="242F3A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Delete this text box when complete.</a:t>
              </a:r>
            </a:p>
          </p:txBody>
        </p:sp>
      </p:grpSp>
      <p:sp>
        <p:nvSpPr>
          <p:cNvPr id="22" name="Freeform 22"/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85895"/>
            <a:ext cx="3915119" cy="716140"/>
          </a:xfrm>
          <a:custGeom>
            <a:avLst/>
            <a:gdLst/>
            <a:ahLst/>
            <a:cxnLst/>
            <a:rect l="l" t="t" r="r" b="b"/>
            <a:pathLst>
              <a:path w="3915119" h="716140">
                <a:moveTo>
                  <a:pt x="0" y="0"/>
                </a:moveTo>
                <a:lnTo>
                  <a:pt x="3915119" y="0"/>
                </a:lnTo>
                <a:lnTo>
                  <a:pt x="3915119" y="716140"/>
                </a:lnTo>
                <a:lnTo>
                  <a:pt x="0" y="7161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178F2D3-57C4-7A95-7C88-BD96C9E80D38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3505200"/>
            <a:ext cx="56388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dirty="0">
                <a:solidFill>
                  <a:srgbClr val="C06BD7"/>
                </a:solidFill>
                <a:latin typeface="Hero Junior Super" panose="02000A00000000000000" pitchFamily="50" charset="0"/>
              </a:rPr>
              <a:t>How to use this fillable template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5C6AE9B-C79E-AE16-F953-1A61D71DDB45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1066800" y="4654490"/>
            <a:ext cx="5638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>
                <a:solidFill>
                  <a:srgbClr val="C06BD7"/>
                </a:solidFill>
                <a:latin typeface="Hero Junior Bold" panose="02000800000000000000" pitchFamily="50" charset="0"/>
              </a:rPr>
              <a:t>(including example flyer)</a:t>
            </a:r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3CBDAF7D-B4F9-1BF5-27D8-F79CA146FE00}"/>
              </a:ext>
            </a:extLst>
          </p:cNvPr>
          <p:cNvSpPr/>
          <p:nvPr/>
        </p:nvSpPr>
        <p:spPr>
          <a:xfrm>
            <a:off x="56848" y="9138190"/>
            <a:ext cx="4435735" cy="930341"/>
          </a:xfrm>
          <a:custGeom>
            <a:avLst/>
            <a:gdLst/>
            <a:ahLst/>
            <a:cxnLst/>
            <a:rect l="l" t="t" r="r" b="b"/>
            <a:pathLst>
              <a:path w="4435735" h="930341">
                <a:moveTo>
                  <a:pt x="0" y="0"/>
                </a:moveTo>
                <a:lnTo>
                  <a:pt x="4435735" y="0"/>
                </a:lnTo>
                <a:lnTo>
                  <a:pt x="4435735" y="930341"/>
                </a:lnTo>
                <a:lnTo>
                  <a:pt x="0" y="93034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2"/>
                </a:ext>
              </a:extLst>
            </a:blip>
            <a:stretch>
              <a:fillRect l="-12622" t="-172032" r="-15859" b="-58025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9" name="Freeform 4">
            <a:extLst>
              <a:ext uri="{FF2B5EF4-FFF2-40B4-BE49-F238E27FC236}">
                <a16:creationId xmlns:a16="http://schemas.microsoft.com/office/drawing/2014/main" id="{505D762E-50E8-4CBF-A72E-0FA85F2EB7BB}"/>
              </a:ext>
            </a:extLst>
          </p:cNvPr>
          <p:cNvSpPr/>
          <p:nvPr/>
        </p:nvSpPr>
        <p:spPr>
          <a:xfrm>
            <a:off x="3229121" y="6240140"/>
            <a:ext cx="4569497" cy="3828391"/>
          </a:xfrm>
          <a:custGeom>
            <a:avLst/>
            <a:gdLst/>
            <a:ahLst/>
            <a:cxnLst/>
            <a:rect l="l" t="t" r="r" b="b"/>
            <a:pathLst>
              <a:path w="4569497" h="3828391">
                <a:moveTo>
                  <a:pt x="0" y="0"/>
                </a:moveTo>
                <a:lnTo>
                  <a:pt x="4569497" y="0"/>
                </a:lnTo>
                <a:lnTo>
                  <a:pt x="4569497" y="3828391"/>
                </a:lnTo>
                <a:lnTo>
                  <a:pt x="0" y="3828391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r="-13068" b="-16202"/>
            </a:stretch>
          </a:blip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6222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97F812D-10E4-3F4B-0430-D9CF214AB83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832" y="7288"/>
            <a:ext cx="7762736" cy="1004382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E3F0740-439D-959A-D13B-3EF377E4F09F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646331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How to Use Fillable Template</a:t>
            </a:r>
          </a:p>
        </p:txBody>
      </p:sp>
      <p:sp>
        <p:nvSpPr>
          <p:cNvPr id="7" name="Callout: Bent Line 6">
            <a:extLst>
              <a:ext uri="{FF2B5EF4-FFF2-40B4-BE49-F238E27FC236}">
                <a16:creationId xmlns:a16="http://schemas.microsoft.com/office/drawing/2014/main" id="{1C203D9C-46DB-FF57-3D09-D70F025454C3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1368894"/>
            <a:ext cx="3352800" cy="609600"/>
          </a:xfrm>
          <a:prstGeom prst="borderCallout2">
            <a:avLst>
              <a:gd name="adj1" fmla="val 43750"/>
              <a:gd name="adj2" fmla="val 0"/>
              <a:gd name="adj3" fmla="val 43750"/>
              <a:gd name="adj4" fmla="val -9091"/>
              <a:gd name="adj5" fmla="val 164584"/>
              <a:gd name="adj6" fmla="val -1970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Title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9" name="Callout: Bent Line 8">
            <a:extLst>
              <a:ext uri="{FF2B5EF4-FFF2-40B4-BE49-F238E27FC236}">
                <a16:creationId xmlns:a16="http://schemas.microsoft.com/office/drawing/2014/main" id="{BB8FF9C4-F73C-9D36-8F3F-760AB98212A0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34216" y="45593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77084"/>
              <a:gd name="adj6" fmla="val 2954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Date, Time and Location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Adjust text size and placement as needed.</a:t>
            </a:r>
          </a:p>
        </p:txBody>
      </p:sp>
      <p:sp>
        <p:nvSpPr>
          <p:cNvPr id="11" name="Callout: Bent Line 10">
            <a:extLst>
              <a:ext uri="{FF2B5EF4-FFF2-40B4-BE49-F238E27FC236}">
                <a16:creationId xmlns:a16="http://schemas.microsoft.com/office/drawing/2014/main" id="{30570FCF-3A56-4D79-823A-76CC8D6A4B8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533400" y="7086600"/>
            <a:ext cx="3352800" cy="6096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114584"/>
              <a:gd name="adj6" fmla="val -5001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Event Description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including planned activities. Adjust text size and placement as needed.</a:t>
            </a:r>
          </a:p>
        </p:txBody>
      </p:sp>
      <p:sp>
        <p:nvSpPr>
          <p:cNvPr id="13" name="Callout: Bent Line 12">
            <a:extLst>
              <a:ext uri="{FF2B5EF4-FFF2-40B4-BE49-F238E27FC236}">
                <a16:creationId xmlns:a16="http://schemas.microsoft.com/office/drawing/2014/main" id="{C8198E90-B60A-CBA6-51AC-3B8CD2FEB3F1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100892" y="4358121"/>
            <a:ext cx="3352800" cy="22860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52883"/>
              <a:gd name="adj6" fmla="val 6742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u="sng" dirty="0">
                <a:solidFill>
                  <a:schemeClr val="tx1"/>
                </a:solidFill>
                <a:latin typeface="+mj-lt"/>
              </a:rPr>
              <a:t>Add your own photo here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 To change: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image </a:t>
            </a:r>
            <a:r>
              <a:rPr lang="en-US" sz="1400" u="sng" dirty="0">
                <a:solidFill>
                  <a:schemeClr val="tx1"/>
                </a:solidFill>
                <a:latin typeface="+mj-lt"/>
              </a:rPr>
              <a:t>twice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, so the photo is outlined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-At the top menu,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Change Picture, This Device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-**If new image looks stretched/warped, select image, go to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Picture Format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-Click on the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dropdown arrow under Crop</a:t>
            </a:r>
          </a:p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-Select </a:t>
            </a:r>
            <a:r>
              <a:rPr lang="en-US" sz="1400" b="1" dirty="0">
                <a:solidFill>
                  <a:schemeClr val="tx1"/>
                </a:solidFill>
                <a:latin typeface="+mj-lt"/>
              </a:rPr>
              <a:t>Fill</a:t>
            </a:r>
          </a:p>
        </p:txBody>
      </p:sp>
      <p:sp>
        <p:nvSpPr>
          <p:cNvPr id="15" name="Callout: Bent Line 14">
            <a:extLst>
              <a:ext uri="{FF2B5EF4-FFF2-40B4-BE49-F238E27FC236}">
                <a16:creationId xmlns:a16="http://schemas.microsoft.com/office/drawing/2014/main" id="{2C04E782-26D1-5CF3-9C9C-A838EC0C313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H="1">
            <a:off x="4100892" y="9067800"/>
            <a:ext cx="3352800" cy="838200"/>
          </a:xfrm>
          <a:prstGeom prst="borderCallout2">
            <a:avLst>
              <a:gd name="adj1" fmla="val 43750"/>
              <a:gd name="adj2" fmla="val 0"/>
              <a:gd name="adj3" fmla="val 45833"/>
              <a:gd name="adj4" fmla="val -5303"/>
              <a:gd name="adj5" fmla="val -71779"/>
              <a:gd name="adj6" fmla="val 6363"/>
            </a:avLst>
          </a:prstGeom>
          <a:solidFill>
            <a:srgbClr val="FFFF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chemeClr val="tx1"/>
                </a:solidFill>
                <a:latin typeface="+mj-lt"/>
              </a:rPr>
              <a:t>If you’d like to, you can add a QR code or illustration here. </a:t>
            </a:r>
            <a:r>
              <a:rPr lang="en-US" sz="1400" b="1" dirty="0">
                <a:solidFill>
                  <a:srgbClr val="C00000"/>
                </a:solidFill>
                <a:latin typeface="+mj-lt"/>
              </a:rPr>
              <a:t>Be sure to delete the text box when complete</a:t>
            </a:r>
            <a:r>
              <a:rPr lang="en-US" sz="1400" dirty="0">
                <a:solidFill>
                  <a:schemeClr val="tx1"/>
                </a:solidFill>
                <a:latin typeface="+mj-lt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473169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12E947-444F-3D82-11AE-A6008C3D15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">
            <a:extLst>
              <a:ext uri="{FF2B5EF4-FFF2-40B4-BE49-F238E27FC236}">
                <a16:creationId xmlns:a16="http://schemas.microsoft.com/office/drawing/2014/main" id="{C80FB977-1CDF-2871-3864-3436ABA36E32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1689463"/>
            <a:ext cx="3471349" cy="246221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/>
            <a:r>
              <a:rPr lang="en-US" sz="4000" dirty="0">
                <a:solidFill>
                  <a:srgbClr val="C06BD7"/>
                </a:solidFill>
                <a:latin typeface="Hero Junior Super" panose="02000A00000000000000" pitchFamily="50" charset="0"/>
                <a:ea typeface="Hero Junior 1"/>
                <a:cs typeface="Hero Junior 1"/>
                <a:sym typeface="Hero Junior 1"/>
              </a:rPr>
              <a:t>Family Fun Open House at Young Explorers</a:t>
            </a: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814EA141-AD3E-495D-B068-0C3294805113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886200" y="1985729"/>
            <a:ext cx="3395966" cy="3395966"/>
            <a:chOff x="0" y="0"/>
            <a:chExt cx="812800" cy="81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7C184F9-C55A-BA89-75F0-75177373F7F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812800" cy="812800"/>
            </a:xfrm>
            <a:custGeom>
              <a:avLst/>
              <a:gdLst/>
              <a:ahLst/>
              <a:cxnLst/>
              <a:rect l="l" t="t" r="r" b="b"/>
              <a:pathLst>
                <a:path w="812800" h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 l="-23510" r="-26490"/>
              </a:stretch>
            </a:blipFill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5" name="Freeform 5">
            <a:extLst>
              <a:ext uri="{FF2B5EF4-FFF2-40B4-BE49-F238E27FC236}">
                <a16:creationId xmlns:a16="http://schemas.microsoft.com/office/drawing/2014/main" id="{9FA128A8-9FF0-2F32-2627-EDA8C85FF709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3950" y="4133455"/>
            <a:ext cx="7800300" cy="4321156"/>
          </a:xfrm>
          <a:custGeom>
            <a:avLst/>
            <a:gdLst/>
            <a:ahLst/>
            <a:cxnLst/>
            <a:rect l="l" t="t" r="r" b="b"/>
            <a:pathLst>
              <a:path w="7800300" h="4321156">
                <a:moveTo>
                  <a:pt x="0" y="0"/>
                </a:moveTo>
                <a:lnTo>
                  <a:pt x="7800300" y="0"/>
                </a:lnTo>
                <a:lnTo>
                  <a:pt x="7800300" y="4321156"/>
                </a:lnTo>
                <a:lnTo>
                  <a:pt x="0" y="4321156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-3745" r="-12388"/>
            </a:stretch>
          </a:blipFill>
        </p:spPr>
        <p:txBody>
          <a:bodyPr/>
          <a:lstStyle/>
          <a:p>
            <a:endParaRPr lang="en-US"/>
          </a:p>
        </p:txBody>
      </p:sp>
      <p:grpSp>
        <p:nvGrpSpPr>
          <p:cNvPr id="6" name="Group 6">
            <a:extLst>
              <a:ext uri="{FF2B5EF4-FFF2-40B4-BE49-F238E27FC236}">
                <a16:creationId xmlns:a16="http://schemas.microsoft.com/office/drawing/2014/main" id="{5F1975C0-4F47-54A5-3BAE-479BF71FB9E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28600" y="5029200"/>
            <a:ext cx="2100719" cy="1431637"/>
            <a:chOff x="0" y="0"/>
            <a:chExt cx="2800959" cy="1908849"/>
          </a:xfrm>
        </p:grpSpPr>
        <p:sp>
          <p:nvSpPr>
            <p:cNvPr id="7" name="Freeform 7">
              <a:extLst>
                <a:ext uri="{FF2B5EF4-FFF2-40B4-BE49-F238E27FC236}">
                  <a16:creationId xmlns:a16="http://schemas.microsoft.com/office/drawing/2014/main" id="{01CD911D-92BF-7CEB-2106-2291B3C0C5DA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04932" y="0"/>
              <a:ext cx="791094" cy="861414"/>
            </a:xfrm>
            <a:custGeom>
              <a:avLst/>
              <a:gdLst/>
              <a:ahLst/>
              <a:cxnLst/>
              <a:rect l="l" t="t" r="r" b="b"/>
              <a:pathLst>
                <a:path w="791094" h="861414">
                  <a:moveTo>
                    <a:pt x="0" y="0"/>
                  </a:moveTo>
                  <a:lnTo>
                    <a:pt x="791095" y="0"/>
                  </a:lnTo>
                  <a:lnTo>
                    <a:pt x="791095" y="861414"/>
                  </a:lnTo>
                  <a:lnTo>
                    <a:pt x="0" y="86141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8" name="TextBox 8">
              <a:extLst>
                <a:ext uri="{FF2B5EF4-FFF2-40B4-BE49-F238E27FC236}">
                  <a16:creationId xmlns:a16="http://schemas.microsoft.com/office/drawing/2014/main" id="{8615ADA0-53DD-4C5A-F449-C0C50F454A73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1170185"/>
              <a:ext cx="2800959" cy="73866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Saturday, September 19</a:t>
              </a:r>
            </a:p>
          </p:txBody>
        </p:sp>
      </p:grpSp>
      <p:sp>
        <p:nvSpPr>
          <p:cNvPr id="9" name="AutoShape 9">
            <a:extLst>
              <a:ext uri="{FF2B5EF4-FFF2-40B4-BE49-F238E27FC236}">
                <a16:creationId xmlns:a16="http://schemas.microsoft.com/office/drawing/2014/main" id="{4BD0C28E-0104-094A-2195-575DC60483DF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2455569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0" name="Group 10">
            <a:extLst>
              <a:ext uri="{FF2B5EF4-FFF2-40B4-BE49-F238E27FC236}">
                <a16:creationId xmlns:a16="http://schemas.microsoft.com/office/drawing/2014/main" id="{62CB4524-8804-FB45-D54C-F26ED6A45C4A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2804657" y="5043742"/>
            <a:ext cx="1847518" cy="1402551"/>
            <a:chOff x="297117" y="0"/>
            <a:chExt cx="2463358" cy="1870068"/>
          </a:xfrm>
        </p:grpSpPr>
        <p:sp>
          <p:nvSpPr>
            <p:cNvPr id="11" name="Freeform 11">
              <a:extLst>
                <a:ext uri="{FF2B5EF4-FFF2-40B4-BE49-F238E27FC236}">
                  <a16:creationId xmlns:a16="http://schemas.microsoft.com/office/drawing/2014/main" id="{B10AF7E8-7DEE-0077-C94D-2FB3C9479A91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088088" y="0"/>
              <a:ext cx="791094" cy="791094"/>
            </a:xfrm>
            <a:custGeom>
              <a:avLst/>
              <a:gdLst/>
              <a:ahLst/>
              <a:cxnLst/>
              <a:rect l="l" t="t" r="r" b="b"/>
              <a:pathLst>
                <a:path w="791094" h="791094">
                  <a:moveTo>
                    <a:pt x="0" y="0"/>
                  </a:moveTo>
                  <a:lnTo>
                    <a:pt x="791094" y="0"/>
                  </a:lnTo>
                  <a:lnTo>
                    <a:pt x="791094" y="791094"/>
                  </a:lnTo>
                  <a:lnTo>
                    <a:pt x="0" y="791094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2" name="TextBox 12">
              <a:extLst>
                <a:ext uri="{FF2B5EF4-FFF2-40B4-BE49-F238E27FC236}">
                  <a16:creationId xmlns:a16="http://schemas.microsoft.com/office/drawing/2014/main" id="{D133EEC0-3DA4-D0EF-0520-C3E8ADDC5B6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297117" y="1131404"/>
              <a:ext cx="2463358" cy="738664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10:00 AM – 1:00 PM</a:t>
              </a:r>
            </a:p>
          </p:txBody>
        </p:sp>
      </p:grpSp>
      <p:sp>
        <p:nvSpPr>
          <p:cNvPr id="13" name="AutoShape 13">
            <a:extLst>
              <a:ext uri="{FF2B5EF4-FFF2-40B4-BE49-F238E27FC236}">
                <a16:creationId xmlns:a16="http://schemas.microsoft.com/office/drawing/2014/main" id="{D7A653CC-1501-E563-5C87-8581B77C769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 flipV="1">
            <a:off x="4933522" y="5105400"/>
            <a:ext cx="0" cy="1522149"/>
          </a:xfrm>
          <a:prstGeom prst="line">
            <a:avLst/>
          </a:prstGeom>
          <a:ln w="57150" cap="rnd">
            <a:solidFill>
              <a:srgbClr val="FFFFFF"/>
            </a:solidFill>
            <a:prstDash val="solid"/>
            <a:headEnd type="none" w="sm" len="sm"/>
            <a:tailEnd type="none" w="sm" len="sm"/>
          </a:ln>
        </p:spPr>
        <p:txBody>
          <a:bodyPr/>
          <a:lstStyle/>
          <a:p>
            <a:endParaRPr lang="en-US"/>
          </a:p>
        </p:txBody>
      </p:sp>
      <p:grpSp>
        <p:nvGrpSpPr>
          <p:cNvPr id="14" name="Group 14">
            <a:extLst>
              <a:ext uri="{FF2B5EF4-FFF2-40B4-BE49-F238E27FC236}">
                <a16:creationId xmlns:a16="http://schemas.microsoft.com/office/drawing/2014/main" id="{45CFA4F3-9E96-6620-9991-DBA5FD5186B4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5059771" y="5043742"/>
            <a:ext cx="2351697" cy="1956549"/>
            <a:chOff x="-1" y="0"/>
            <a:chExt cx="3135596" cy="2608732"/>
          </a:xfrm>
        </p:grpSpPr>
        <p:sp>
          <p:nvSpPr>
            <p:cNvPr id="15" name="Freeform 15">
              <a:extLst>
                <a:ext uri="{FF2B5EF4-FFF2-40B4-BE49-F238E27FC236}">
                  <a16:creationId xmlns:a16="http://schemas.microsoft.com/office/drawing/2014/main" id="{A07E9392-2C63-D7DF-ED97-8EDE10169C95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275128" y="0"/>
              <a:ext cx="585336" cy="822635"/>
            </a:xfrm>
            <a:custGeom>
              <a:avLst/>
              <a:gdLst/>
              <a:ahLst/>
              <a:cxnLst/>
              <a:rect l="l" t="t" r="r" b="b"/>
              <a:pathLst>
                <a:path w="585336" h="822635">
                  <a:moveTo>
                    <a:pt x="0" y="0"/>
                  </a:moveTo>
                  <a:lnTo>
                    <a:pt x="585336" y="0"/>
                  </a:lnTo>
                  <a:lnTo>
                    <a:pt x="585336" y="822635"/>
                  </a:lnTo>
                  <a:lnTo>
                    <a:pt x="0" y="82263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TextBox 16">
              <a:extLst>
                <a:ext uri="{FF2B5EF4-FFF2-40B4-BE49-F238E27FC236}">
                  <a16:creationId xmlns:a16="http://schemas.microsoft.com/office/drawing/2014/main" id="{7FE75663-7088-859C-0319-4609EE4131BE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-1" y="1131404"/>
              <a:ext cx="3135596" cy="1477328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 Bold" panose="02000800000000000000" pitchFamily="50" charset="0"/>
                  <a:ea typeface="Hero Junior 2"/>
                  <a:cs typeface="Hero Junior 2"/>
                  <a:sym typeface="Hero Junior 2"/>
                </a:rPr>
                <a:t>Young Explorers Aurora</a:t>
              </a:r>
            </a:p>
            <a:p>
              <a:pPr algn="ctr"/>
              <a:r>
                <a:rPr lang="en-US" dirty="0">
                  <a:solidFill>
                    <a:srgbClr val="FFFFFF"/>
                  </a:solidFill>
                  <a:latin typeface="Hero Junior" panose="02000500000000000000" pitchFamily="50" charset="0"/>
                  <a:ea typeface="Hero Junior 2"/>
                  <a:cs typeface="Hero Junior 2"/>
                  <a:sym typeface="Hero Junior 2"/>
                </a:rPr>
                <a:t>59 E Garfield Rd, Aurora, OH</a:t>
              </a:r>
            </a:p>
          </p:txBody>
        </p:sp>
      </p:grpSp>
      <p:sp>
        <p:nvSpPr>
          <p:cNvPr id="17" name="Freeform 17">
            <a:extLst>
              <a:ext uri="{FF2B5EF4-FFF2-40B4-BE49-F238E27FC236}">
                <a16:creationId xmlns:a16="http://schemas.microsoft.com/office/drawing/2014/main" id="{4BA5104C-C2B0-2A7E-079B-E6B1D7FA07E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-15744" y="7031216"/>
            <a:ext cx="7794009" cy="3032650"/>
          </a:xfrm>
          <a:custGeom>
            <a:avLst/>
            <a:gdLst/>
            <a:ahLst/>
            <a:cxnLst/>
            <a:rect l="l" t="t" r="r" b="b"/>
            <a:pathLst>
              <a:path w="7794009" h="3032650">
                <a:moveTo>
                  <a:pt x="0" y="0"/>
                </a:moveTo>
                <a:lnTo>
                  <a:pt x="7794009" y="0"/>
                </a:lnTo>
                <a:lnTo>
                  <a:pt x="7794009" y="3032650"/>
                </a:lnTo>
                <a:lnTo>
                  <a:pt x="0" y="3032650"/>
                </a:lnTo>
                <a:lnTo>
                  <a:pt x="0" y="0"/>
                </a:lnTo>
                <a:close/>
              </a:path>
            </a:pathLst>
          </a:custGeom>
          <a:blipFill>
            <a:blip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-314726" t="-28" r="-257426" b="-1657076"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18" name="TextBox 18">
            <a:extLst>
              <a:ext uri="{FF2B5EF4-FFF2-40B4-BE49-F238E27FC236}">
                <a16:creationId xmlns:a16="http://schemas.microsoft.com/office/drawing/2014/main" id="{300BC306-5E73-83C2-FE1B-1A6CFD53B81B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7620000"/>
            <a:ext cx="4570907" cy="2031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 Bold" panose="02000800000000000000" pitchFamily="50" charset="0"/>
                <a:ea typeface="Hero Junior 2"/>
                <a:cs typeface="Hero Junior 2"/>
                <a:sym typeface="Hero Junior 2"/>
              </a:rPr>
              <a:t>Come explore our classrooms, meet our caring educators, and discover what makes Young Explorers a place where children thrive.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 Bold" panose="020008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Enjoy fun activities, classroom tours, refreshments, and opportunities to learn about our programs for infants through preschool.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ero Junior" panose="02000500000000000000" pitchFamily="50" charset="0"/>
              <a:ea typeface="Hero Junior 2"/>
              <a:cs typeface="Hero Junior 2"/>
              <a:sym typeface="Hero Junior 2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2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ero Junior" panose="02000500000000000000" pitchFamily="50" charset="0"/>
                <a:ea typeface="Hero Junior 2"/>
                <a:cs typeface="Hero Junior 2"/>
                <a:sym typeface="Hero Junior 2"/>
              </a:rPr>
              <a:t>Whether you're just beginning your child care search or looking for a new learning environment, we'd love to welcome your family and answer your questions.</a:t>
            </a:r>
          </a:p>
        </p:txBody>
      </p:sp>
      <p:sp>
        <p:nvSpPr>
          <p:cNvPr id="22" name="Freeform 22">
            <a:extLst>
              <a:ext uri="{FF2B5EF4-FFF2-40B4-BE49-F238E27FC236}">
                <a16:creationId xmlns:a16="http://schemas.microsoft.com/office/drawing/2014/main" id="{C3792D2A-8B63-2C2C-A849-E5AE7DCF24B7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81444" y="685895"/>
            <a:ext cx="3915119" cy="716140"/>
          </a:xfrm>
          <a:custGeom>
            <a:avLst/>
            <a:gdLst/>
            <a:ahLst/>
            <a:cxnLst/>
            <a:rect l="l" t="t" r="r" b="b"/>
            <a:pathLst>
              <a:path w="3915119" h="716140">
                <a:moveTo>
                  <a:pt x="0" y="0"/>
                </a:moveTo>
                <a:lnTo>
                  <a:pt x="3915119" y="0"/>
                </a:lnTo>
                <a:lnTo>
                  <a:pt x="3915119" y="716140"/>
                </a:lnTo>
                <a:lnTo>
                  <a:pt x="0" y="7161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/>
            </a:stretch>
          </a:blipFill>
        </p:spPr>
        <p:txBody>
          <a:bodyPr/>
          <a:lstStyle/>
          <a:p>
            <a:endParaRPr lang="en-US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2FC320-E4E5-A609-F282-0469473E34EE}"/>
              </a:ext>
            </a:extLst>
          </p:cNvPr>
          <p:cNvSpPr txBox="1">
            <a:spLocks noGrp="1" noRot="1" noMove="1" noResize="1" noEditPoints="1" noAdjustHandles="1" noChangeArrowheads="1" noChangeShapeType="1"/>
          </p:cNvSpPr>
          <p:nvPr/>
        </p:nvSpPr>
        <p:spPr>
          <a:xfrm>
            <a:off x="4876800" y="304800"/>
            <a:ext cx="2667000" cy="369332"/>
          </a:xfrm>
          <a:prstGeom prst="rect">
            <a:avLst/>
          </a:prstGeom>
          <a:solidFill>
            <a:srgbClr val="FFFF00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Hero Junior Bold" panose="02000800000000000000" pitchFamily="50" charset="0"/>
              </a:rPr>
              <a:t>EXAMPLE FLYER</a:t>
            </a: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4ECE71F1-80B1-D7CB-1507-0CFC805BC96A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7975525"/>
            <a:ext cx="1567212" cy="15672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43818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345</Words>
  <Application>Microsoft Office PowerPoint</Application>
  <PresentationFormat>Custom</PresentationFormat>
  <Paragraphs>36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10" baseType="lpstr">
      <vt:lpstr>Hero Junior</vt:lpstr>
      <vt:lpstr>Hero Junior Super</vt:lpstr>
      <vt:lpstr>Arial</vt:lpstr>
      <vt:lpstr>Hero Junior Bold</vt:lpstr>
      <vt:lpstr>Calibri</vt:lpstr>
      <vt:lpstr>Office Theme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BBNA Flyer Templates_Young Explorers</dc:title>
  <cp:lastModifiedBy>Lisa Tomlinson</cp:lastModifiedBy>
  <cp:revision>5</cp:revision>
  <dcterms:created xsi:type="dcterms:W3CDTF">2006-08-16T00:00:00Z</dcterms:created>
  <dcterms:modified xsi:type="dcterms:W3CDTF">2026-08-04T19:20:38Z</dcterms:modified>
  <dc:identifier>DAHQzPWT3_k</dc:identifier>
</cp:coreProperties>
</file>