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Hero Junior" panose="02000500000000000000" pitchFamily="50" charset="0"/>
      <p:regular r:id="rId6"/>
    </p:embeddedFont>
    <p:embeddedFont>
      <p:font typeface="Hero Junior Bold" panose="02000800000000000000" pitchFamily="50" charset="0"/>
      <p:bold r:id="rId7"/>
    </p:embeddedFont>
    <p:embeddedFont>
      <p:font typeface="Hero Junior Super" panose="02000A00000000000000" pitchFamily="50" charset="0"/>
      <p:bold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AE83B88E-490D-4ED5-AA4A-A75EA1DC221D}">
          <p14:sldIdLst>
            <p14:sldId id="256"/>
          </p14:sldIdLst>
        </p14:section>
        <p14:section name="Tutorial + Example Flyer" id="{5B4A2139-5958-4368-BF81-2B47590FC31C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6B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8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7.jpeg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5321" y="0"/>
            <a:ext cx="7817545" cy="8001154"/>
          </a:xfrm>
          <a:custGeom>
            <a:avLst/>
            <a:gdLst/>
            <a:ahLst/>
            <a:cxnLst/>
            <a:rect l="l" t="t" r="r" b="b"/>
            <a:pathLst>
              <a:path w="7817545" h="8001154">
                <a:moveTo>
                  <a:pt x="0" y="0"/>
                </a:moveTo>
                <a:lnTo>
                  <a:pt x="7817545" y="0"/>
                </a:lnTo>
                <a:lnTo>
                  <a:pt x="7817545" y="8001154"/>
                </a:lnTo>
                <a:lnTo>
                  <a:pt x="0" y="80011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8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44072" r="-4456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AutoShape 5"/>
          <p:cNvSpPr/>
          <p:nvPr/>
        </p:nvSpPr>
        <p:spPr>
          <a:xfrm flipV="1">
            <a:off x="4003330" y="2262505"/>
            <a:ext cx="0" cy="2091690"/>
          </a:xfrm>
          <a:prstGeom prst="line">
            <a:avLst/>
          </a:prstGeom>
          <a:ln w="38100" cap="rnd">
            <a:solidFill>
              <a:srgbClr val="C06BD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/>
          <p:nvPr/>
        </p:nvGrpSpPr>
        <p:grpSpPr>
          <a:xfrm>
            <a:off x="4296563" y="4954270"/>
            <a:ext cx="3109372" cy="3963924"/>
            <a:chOff x="0" y="0"/>
            <a:chExt cx="637575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37575" cy="812800"/>
            </a:xfrm>
            <a:custGeom>
              <a:avLst/>
              <a:gdLst/>
              <a:ahLst/>
              <a:cxnLst/>
              <a:rect l="l" t="t" r="r" b="b"/>
              <a:pathLst>
                <a:path w="637575" h="812800">
                  <a:moveTo>
                    <a:pt x="42328" y="0"/>
                  </a:moveTo>
                  <a:lnTo>
                    <a:pt x="595247" y="0"/>
                  </a:lnTo>
                  <a:cubicBezTo>
                    <a:pt x="618624" y="0"/>
                    <a:pt x="637575" y="18951"/>
                    <a:pt x="637575" y="42328"/>
                  </a:cubicBezTo>
                  <a:lnTo>
                    <a:pt x="637575" y="770472"/>
                  </a:lnTo>
                  <a:cubicBezTo>
                    <a:pt x="637575" y="793849"/>
                    <a:pt x="618624" y="812800"/>
                    <a:pt x="595247" y="812800"/>
                  </a:cubicBezTo>
                  <a:lnTo>
                    <a:pt x="42328" y="812800"/>
                  </a:lnTo>
                  <a:cubicBezTo>
                    <a:pt x="18951" y="812800"/>
                    <a:pt x="0" y="793849"/>
                    <a:pt x="0" y="770472"/>
                  </a:cubicBezTo>
                  <a:lnTo>
                    <a:pt x="0" y="42328"/>
                  </a:lnTo>
                  <a:cubicBezTo>
                    <a:pt x="0" y="18951"/>
                    <a:pt x="18951" y="0"/>
                    <a:pt x="42328" y="0"/>
                  </a:cubicBezTo>
                  <a:close/>
                </a:path>
              </a:pathLst>
            </a:custGeom>
            <a:blipFill>
              <a:blip r:embed="rId5"/>
              <a:stretch>
                <a:fillRect l="-24327" r="-67017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381444" y="7357831"/>
            <a:ext cx="3471349" cy="1560363"/>
            <a:chOff x="0" y="0"/>
            <a:chExt cx="1210056" cy="54391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10056" cy="543917"/>
            </a:xfrm>
            <a:custGeom>
              <a:avLst/>
              <a:gdLst/>
              <a:ahLst/>
              <a:cxnLst/>
              <a:rect l="l" t="t" r="r" b="b"/>
              <a:pathLst>
                <a:path w="1210056" h="543917">
                  <a:moveTo>
                    <a:pt x="46835" y="0"/>
                  </a:moveTo>
                  <a:lnTo>
                    <a:pt x="1163221" y="0"/>
                  </a:lnTo>
                  <a:cubicBezTo>
                    <a:pt x="1175643" y="0"/>
                    <a:pt x="1187555" y="4934"/>
                    <a:pt x="1196339" y="13718"/>
                  </a:cubicBezTo>
                  <a:cubicBezTo>
                    <a:pt x="1205122" y="22501"/>
                    <a:pt x="1210056" y="34414"/>
                    <a:pt x="1210056" y="46835"/>
                  </a:cubicBezTo>
                  <a:lnTo>
                    <a:pt x="1210056" y="497082"/>
                  </a:lnTo>
                  <a:cubicBezTo>
                    <a:pt x="1210056" y="522949"/>
                    <a:pt x="1189088" y="543917"/>
                    <a:pt x="1163221" y="543917"/>
                  </a:cubicBezTo>
                  <a:lnTo>
                    <a:pt x="46835" y="543917"/>
                  </a:lnTo>
                  <a:cubicBezTo>
                    <a:pt x="20969" y="543917"/>
                    <a:pt x="0" y="522949"/>
                    <a:pt x="0" y="497082"/>
                  </a:cubicBezTo>
                  <a:lnTo>
                    <a:pt x="0" y="46835"/>
                  </a:lnTo>
                  <a:cubicBezTo>
                    <a:pt x="0" y="34414"/>
                    <a:pt x="4934" y="22501"/>
                    <a:pt x="13718" y="13718"/>
                  </a:cubicBezTo>
                  <a:cubicBezTo>
                    <a:pt x="22501" y="4934"/>
                    <a:pt x="34414" y="0"/>
                    <a:pt x="46835" y="0"/>
                  </a:cubicBezTo>
                  <a:close/>
                </a:path>
              </a:pathLst>
            </a:custGeom>
            <a:solidFill>
              <a:srgbClr val="E0E0E0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1210056" cy="572492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42F3A"/>
                  </a:solidFill>
                  <a:latin typeface="Hero Junior" panose="02000500000000000000" pitchFamily="50" charset="0"/>
                  <a:ea typeface="Hero Junior 1"/>
                  <a:cs typeface="Hero Junior 1"/>
                  <a:sym typeface="Hero Junior 1"/>
                </a:rPr>
                <a:t>Insert QR code or illustration related to event. </a:t>
              </a:r>
            </a:p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42F3A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Delete this text box when complete.</a:t>
              </a:r>
            </a:p>
          </p:txBody>
        </p:sp>
      </p:grpSp>
      <p:sp>
        <p:nvSpPr>
          <p:cNvPr id="11" name="Freeform 11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685895"/>
            <a:ext cx="3915119" cy="716140"/>
          </a:xfrm>
          <a:custGeom>
            <a:avLst/>
            <a:gdLst/>
            <a:ahLst/>
            <a:cxnLst/>
            <a:rect l="l" t="t" r="r" b="b"/>
            <a:pathLst>
              <a:path w="3915119" h="716140">
                <a:moveTo>
                  <a:pt x="0" y="0"/>
                </a:moveTo>
                <a:lnTo>
                  <a:pt x="3915119" y="0"/>
                </a:lnTo>
                <a:lnTo>
                  <a:pt x="3915119" y="716140"/>
                </a:lnTo>
                <a:lnTo>
                  <a:pt x="0" y="71614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TextBox 12"/>
          <p:cNvSpPr txBox="1"/>
          <p:nvPr/>
        </p:nvSpPr>
        <p:spPr>
          <a:xfrm>
            <a:off x="381444" y="2252980"/>
            <a:ext cx="3471349" cy="214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dirty="0">
                <a:solidFill>
                  <a:srgbClr val="C06BD7"/>
                </a:solidFill>
                <a:latin typeface="Hero Junior Super" panose="02000A00000000000000" pitchFamily="50" charset="0"/>
                <a:ea typeface="Hero Junior 3"/>
                <a:cs typeface="Hero Junior 3"/>
                <a:sym typeface="Hero Junior 3"/>
              </a:rPr>
              <a:t>Writ</a:t>
            </a:r>
            <a:r>
              <a:rPr lang="en-US" sz="4499" b="1" dirty="0">
                <a:solidFill>
                  <a:srgbClr val="C06BD7"/>
                </a:solidFill>
                <a:latin typeface="Hero Junior Super" panose="02000A00000000000000" pitchFamily="50" charset="0"/>
                <a:ea typeface="Hero Junior 3"/>
                <a:cs typeface="Hero Junior 3"/>
                <a:sym typeface="Hero Junior 3"/>
              </a:rPr>
              <a:t>e your main event title here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4296563" y="2450892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Date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4296563" y="3163822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Time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4296563" y="3876752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Location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381444" y="4954270"/>
            <a:ext cx="3471349" cy="22159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Write your main text here.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pPr algn="l"/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Consectetur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adipiscing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elit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Proin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accumsan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vulputate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purus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ac dictum magna gravida in. Sed quis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Nullam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lectus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fringilla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non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nibh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nec,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tincidunt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Donec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iaculis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luctus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lorem. 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1"/>
              <a:cs typeface="Hero Junior 1"/>
              <a:sym typeface="Hero Junior 1"/>
            </a:endParaRPr>
          </a:p>
          <a:p>
            <a:pPr algn="l"/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 ac magna nec ligula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lacinia. Nunc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tempor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metus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a libero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condimentum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pharetra. Aenean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felis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id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hendrerit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non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varius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porta.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C06BD7"/>
                </a:solidFill>
                <a:latin typeface="Hero Junior Super" panose="02000A00000000000000" pitchFamily="50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C06BD7"/>
                </a:solidFill>
                <a:latin typeface="Hero Junior Bold" panose="02000800000000000000" pitchFamily="50" charset="0"/>
              </a:rPr>
              <a:t>(including example flyer)</a:t>
            </a:r>
          </a:p>
        </p:txBody>
      </p:sp>
      <p:sp>
        <p:nvSpPr>
          <p:cNvPr id="5" name="Freeform 3">
            <a:extLst>
              <a:ext uri="{FF2B5EF4-FFF2-40B4-BE49-F238E27FC236}">
                <a16:creationId xmlns:a16="http://schemas.microsoft.com/office/drawing/2014/main" id="{3CBDAF7D-B4F9-1BF5-27D8-F79CA146FE00}"/>
              </a:ext>
            </a:extLst>
          </p:cNvPr>
          <p:cNvSpPr/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4">
            <a:extLst>
              <a:ext uri="{FF2B5EF4-FFF2-40B4-BE49-F238E27FC236}">
                <a16:creationId xmlns:a16="http://schemas.microsoft.com/office/drawing/2014/main" id="{505D762E-50E8-4CBF-A72E-0FA85F2EB7BB}"/>
              </a:ext>
            </a:extLst>
          </p:cNvPr>
          <p:cNvSpPr/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4BD5EE-227D-EF20-9007-4B6988DFD39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64C8DBC-2688-F317-8603-3A0C92AB9541}"/>
              </a:ext>
            </a:extLst>
          </p:cNvPr>
          <p:cNvSpPr txBox="1"/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C7B98360-FC9C-5A1C-937F-08500C877BD2}"/>
              </a:ext>
            </a:extLst>
          </p:cNvPr>
          <p:cNvSpPr/>
          <p:nvPr/>
        </p:nvSpPr>
        <p:spPr>
          <a:xfrm>
            <a:off x="533400" y="15240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164584"/>
              <a:gd name="adj6" fmla="val -197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A87944D9-A058-AD3E-E309-027BF4DC39CD}"/>
              </a:ext>
            </a:extLst>
          </p:cNvPr>
          <p:cNvSpPr/>
          <p:nvPr/>
        </p:nvSpPr>
        <p:spPr>
          <a:xfrm>
            <a:off x="4191000" y="15240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77084"/>
              <a:gd name="adj6" fmla="val 295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D6561F2E-E3DB-237B-1DFA-18E51C3F5756}"/>
              </a:ext>
            </a:extLst>
          </p:cNvPr>
          <p:cNvSpPr/>
          <p:nvPr/>
        </p:nvSpPr>
        <p:spPr>
          <a:xfrm>
            <a:off x="533400" y="43434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14584"/>
              <a:gd name="adj6" fmla="val -5001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23147907-34F4-CF5E-F19B-04B4D792E9F9}"/>
              </a:ext>
            </a:extLst>
          </p:cNvPr>
          <p:cNvSpPr/>
          <p:nvPr/>
        </p:nvSpPr>
        <p:spPr>
          <a:xfrm>
            <a:off x="4191000" y="7467600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52883"/>
              <a:gd name="adj6" fmla="val 6742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 </a:t>
            </a:r>
            <a:r>
              <a:rPr lang="en-US" sz="1400" u="sng" dirty="0">
                <a:solidFill>
                  <a:schemeClr val="tx1"/>
                </a:solidFill>
                <a:latin typeface="+mj-lt"/>
              </a:rPr>
              <a:t>twice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  <p:sp>
        <p:nvSpPr>
          <p:cNvPr id="15" name="Callout: Bent Line 14">
            <a:extLst>
              <a:ext uri="{FF2B5EF4-FFF2-40B4-BE49-F238E27FC236}">
                <a16:creationId xmlns:a16="http://schemas.microsoft.com/office/drawing/2014/main" id="{87D5D4FB-324B-F264-08C4-A3E8316B5E93}"/>
              </a:ext>
            </a:extLst>
          </p:cNvPr>
          <p:cNvSpPr/>
          <p:nvPr/>
        </p:nvSpPr>
        <p:spPr>
          <a:xfrm>
            <a:off x="421516" y="8839200"/>
            <a:ext cx="3352800" cy="8382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71779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If you’d like to, you can add a QR code or illustration here. </a:t>
            </a:r>
            <a:r>
              <a:rPr lang="en-US" sz="1400" b="1" dirty="0">
                <a:solidFill>
                  <a:srgbClr val="C00000"/>
                </a:solidFill>
                <a:latin typeface="+mj-lt"/>
              </a:rPr>
              <a:t>Be sure to delete the text box when complete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13618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4DB6A4-9584-073E-07AA-BEC6BB0CDD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B79FEBC-C3DB-8067-B857-C1727DC59ED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5321" y="0"/>
            <a:ext cx="7817545" cy="8001154"/>
          </a:xfrm>
          <a:custGeom>
            <a:avLst/>
            <a:gdLst/>
            <a:ahLst/>
            <a:cxnLst/>
            <a:rect l="l" t="t" r="r" b="b"/>
            <a:pathLst>
              <a:path w="7817545" h="8001154">
                <a:moveTo>
                  <a:pt x="0" y="0"/>
                </a:moveTo>
                <a:lnTo>
                  <a:pt x="7817545" y="0"/>
                </a:lnTo>
                <a:lnTo>
                  <a:pt x="7817545" y="8001154"/>
                </a:lnTo>
                <a:lnTo>
                  <a:pt x="0" y="80011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8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44072" r="-4456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21A6E8EC-75BB-39ED-E239-FF7A1932A81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64E77ECD-4948-2D4A-8A9F-519F772332A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AutoShape 5">
            <a:extLst>
              <a:ext uri="{FF2B5EF4-FFF2-40B4-BE49-F238E27FC236}">
                <a16:creationId xmlns:a16="http://schemas.microsoft.com/office/drawing/2014/main" id="{EA6BAE15-F4E4-8560-6F75-22F3C9F545F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4003330" y="2262505"/>
            <a:ext cx="0" cy="2091690"/>
          </a:xfrm>
          <a:prstGeom prst="line">
            <a:avLst/>
          </a:prstGeom>
          <a:ln w="38100" cap="rnd">
            <a:solidFill>
              <a:srgbClr val="C06BD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434211D9-E38C-1C4C-02E6-B385CF239E3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4296563" y="4954270"/>
            <a:ext cx="3109372" cy="3963924"/>
            <a:chOff x="0" y="0"/>
            <a:chExt cx="637575" cy="812800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D8072F39-9295-07CE-FB9B-E9D49106AC5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637575" cy="812800"/>
            </a:xfrm>
            <a:custGeom>
              <a:avLst/>
              <a:gdLst/>
              <a:ahLst/>
              <a:cxnLst/>
              <a:rect l="l" t="t" r="r" b="b"/>
              <a:pathLst>
                <a:path w="637575" h="812800">
                  <a:moveTo>
                    <a:pt x="42328" y="0"/>
                  </a:moveTo>
                  <a:lnTo>
                    <a:pt x="595247" y="0"/>
                  </a:lnTo>
                  <a:cubicBezTo>
                    <a:pt x="618624" y="0"/>
                    <a:pt x="637575" y="18951"/>
                    <a:pt x="637575" y="42328"/>
                  </a:cubicBezTo>
                  <a:lnTo>
                    <a:pt x="637575" y="770472"/>
                  </a:lnTo>
                  <a:cubicBezTo>
                    <a:pt x="637575" y="793849"/>
                    <a:pt x="618624" y="812800"/>
                    <a:pt x="595247" y="812800"/>
                  </a:cubicBezTo>
                  <a:lnTo>
                    <a:pt x="42328" y="812800"/>
                  </a:lnTo>
                  <a:cubicBezTo>
                    <a:pt x="18951" y="812800"/>
                    <a:pt x="0" y="793849"/>
                    <a:pt x="0" y="770472"/>
                  </a:cubicBezTo>
                  <a:lnTo>
                    <a:pt x="0" y="42328"/>
                  </a:lnTo>
                  <a:cubicBezTo>
                    <a:pt x="0" y="18951"/>
                    <a:pt x="18951" y="0"/>
                    <a:pt x="42328" y="0"/>
                  </a:cubicBezTo>
                  <a:close/>
                </a:path>
              </a:pathLst>
            </a:custGeom>
            <a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31489" r="-59737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" name="Freeform 11">
            <a:extLst>
              <a:ext uri="{FF2B5EF4-FFF2-40B4-BE49-F238E27FC236}">
                <a16:creationId xmlns:a16="http://schemas.microsoft.com/office/drawing/2014/main" id="{4C24EAD3-9CEB-F9BD-08FB-21D0EFEAAF2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685895"/>
            <a:ext cx="3915119" cy="716140"/>
          </a:xfrm>
          <a:custGeom>
            <a:avLst/>
            <a:gdLst/>
            <a:ahLst/>
            <a:cxnLst/>
            <a:rect l="l" t="t" r="r" b="b"/>
            <a:pathLst>
              <a:path w="3915119" h="716140">
                <a:moveTo>
                  <a:pt x="0" y="0"/>
                </a:moveTo>
                <a:lnTo>
                  <a:pt x="3915119" y="0"/>
                </a:lnTo>
                <a:lnTo>
                  <a:pt x="3915119" y="716140"/>
                </a:lnTo>
                <a:lnTo>
                  <a:pt x="0" y="71614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778EF59C-473F-690E-FE5F-0D90E95C705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2113330"/>
            <a:ext cx="3471349" cy="24622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4000" dirty="0">
                <a:solidFill>
                  <a:srgbClr val="C06BD7"/>
                </a:solidFill>
                <a:latin typeface="Hero Junior Super" panose="02000A00000000000000" pitchFamily="50" charset="0"/>
                <a:ea typeface="Hero Junior 3"/>
                <a:cs typeface="Hero Junior 3"/>
                <a:sym typeface="Hero Junior 3"/>
              </a:rPr>
              <a:t>Family Fun Open House at Young Explorers</a:t>
            </a:r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3FC204E4-9F9B-D132-F4D8-35C88892B9B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2362200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Saturday, September 19</a:t>
            </a:r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7DFC7C8E-2E2D-4F31-428B-22EA112E546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3075130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10:00 AM – 1:00 PM</a:t>
            </a:r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A48C7FE7-8235-07C0-7CB3-9D5C10E15B0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2" y="3788060"/>
            <a:ext cx="3247235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Young Explorers Aurora</a:t>
            </a:r>
          </a:p>
          <a:p>
            <a:pPr algn="l"/>
            <a:r>
              <a:rPr lang="en-US" dirty="0">
                <a:solidFill>
                  <a:srgbClr val="242F3A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59 E Garfield Rd, Aurora, OH</a:t>
            </a:r>
          </a:p>
        </p:txBody>
      </p:sp>
      <p:sp>
        <p:nvSpPr>
          <p:cNvPr id="16" name="TextBox 16">
            <a:extLst>
              <a:ext uri="{FF2B5EF4-FFF2-40B4-BE49-F238E27FC236}">
                <a16:creationId xmlns:a16="http://schemas.microsoft.com/office/drawing/2014/main" id="{2CCEE2BD-E748-D594-03F2-05EEF11D2BA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4954270"/>
            <a:ext cx="3621884" cy="2215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Come explore our classrooms, meet our caring educators, and discover what makes Young Explorers a place where children thrive.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 Bold" panose="02000800000000000000" pitchFamily="50" charset="0"/>
              <a:ea typeface="Hero Junior 2"/>
              <a:cs typeface="Hero Junior 2"/>
              <a:sym typeface="Hero Junior 2"/>
            </a:endParaRPr>
          </a:p>
          <a:p>
            <a:pPr algn="l"/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Enjoy fun activities, classroom tours, refreshments, and opportunities to learn about our programs for infants through preschool.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pPr algn="l"/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03319F4-824A-35E7-6971-D6D6D27F4AB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542C607B-038A-5586-4976-6A3C64E0900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973" y="7442160"/>
            <a:ext cx="1270289" cy="1270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0255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345</Words>
  <Application>Microsoft Office PowerPoint</Application>
  <PresentationFormat>Custom</PresentationFormat>
  <Paragraphs>36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Hero Junior</vt:lpstr>
      <vt:lpstr>Hero Junior Bold</vt:lpstr>
      <vt:lpstr>Arial</vt:lpstr>
      <vt:lpstr>Hero Junior Super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Templates_Young Explorers</dc:title>
  <cp:lastModifiedBy>Lisa Tomlinson</cp:lastModifiedBy>
  <cp:revision>3</cp:revision>
  <dcterms:created xsi:type="dcterms:W3CDTF">2006-08-16T00:00:00Z</dcterms:created>
  <dcterms:modified xsi:type="dcterms:W3CDTF">2026-08-04T19:14:11Z</dcterms:modified>
  <dc:identifier>DAHQzPWT3_k</dc:identifier>
</cp:coreProperties>
</file>