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2"/>
    <p:sldId id="257" r:id="rId3"/>
    <p:sldId id="259" r:id="rId4"/>
    <p:sldId id="258" r:id="rId5"/>
  </p:sldIdLst>
  <p:sldSz cx="7772400" cy="10058400"/>
  <p:notesSz cx="6858000" cy="9144000"/>
  <p:embeddedFontLst>
    <p:embeddedFont>
      <p:font typeface="Hero Junior" panose="02000500000000000000" pitchFamily="50" charset="0"/>
      <p:regular r:id="rId6"/>
    </p:embeddedFont>
    <p:embeddedFont>
      <p:font typeface="Hero Junior Bold" panose="02000800000000000000" pitchFamily="50" charset="0"/>
      <p:bold r:id="rId7"/>
    </p:embeddedFont>
    <p:embeddedFont>
      <p:font typeface="Hero Junior Super" panose="02000A00000000000000" pitchFamily="50" charset="0"/>
      <p:bold r:id="rId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illable Flyer" id="{28CB0F11-0F32-48F5-A9DB-137929E883CC}">
          <p14:sldIdLst>
            <p14:sldId id="256"/>
          </p14:sldIdLst>
        </p14:section>
        <p14:section name="Tutorial + Example Flyer" id="{EFF0D0CC-7D86-4FC6-9C08-315B011265BE}">
          <p14:sldIdLst>
            <p14:sldId id="257"/>
            <p14:sldId id="259"/>
            <p14:sldId id="25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76" d="100"/>
          <a:sy n="76" d="100"/>
        </p:scale>
        <p:origin x="4638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3" Type="http://schemas.openxmlformats.org/officeDocument/2006/relationships/slide" Target="slides/slide2.xml"/><Relationship Id="rId7" Type="http://schemas.openxmlformats.org/officeDocument/2006/relationships/font" Target="fonts/font2.fntdata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1.fntdata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4.svg"/><Relationship Id="rId4" Type="http://schemas.openxmlformats.org/officeDocument/2006/relationships/image" Target="../media/image3.sv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sv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4.svg"/><Relationship Id="rId10" Type="http://schemas.openxmlformats.org/officeDocument/2006/relationships/image" Target="../media/image13.png"/><Relationship Id="rId4" Type="http://schemas.openxmlformats.org/officeDocument/2006/relationships/image" Target="../media/image3.sv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81444" y="2032240"/>
            <a:ext cx="3471349" cy="2146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4499" dirty="0">
                <a:solidFill>
                  <a:srgbClr val="8355A4"/>
                </a:solidFill>
                <a:latin typeface="Hero Junior Super" panose="02000A00000000000000" pitchFamily="50" charset="0"/>
                <a:ea typeface="Hero Junior 1"/>
                <a:cs typeface="Hero Junior 1"/>
                <a:sym typeface="Hero Junior 1"/>
              </a:rPr>
              <a:t>Writ</a:t>
            </a:r>
            <a:r>
              <a:rPr lang="en-US" sz="4499" b="1" dirty="0">
                <a:solidFill>
                  <a:srgbClr val="8355A4"/>
                </a:solidFill>
                <a:latin typeface="Hero Junior Super" panose="02000A00000000000000" pitchFamily="50" charset="0"/>
                <a:ea typeface="Hero Junior 1"/>
                <a:cs typeface="Hero Junior 1"/>
                <a:sym typeface="Hero Junior 1"/>
              </a:rPr>
              <a:t>e your main event title here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3886200" y="1985729"/>
            <a:ext cx="3395966" cy="3395966"/>
            <a:chOff x="0" y="0"/>
            <a:chExt cx="812800" cy="8128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2"/>
              <a:stretch>
                <a:fillRect l="-13278" r="-36815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" name="Freeform 5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13950" y="4133455"/>
            <a:ext cx="7800300" cy="4321156"/>
          </a:xfrm>
          <a:custGeom>
            <a:avLst/>
            <a:gdLst/>
            <a:ahLst/>
            <a:cxnLst/>
            <a:rect l="l" t="t" r="r" b="b"/>
            <a:pathLst>
              <a:path w="7800300" h="4321156">
                <a:moveTo>
                  <a:pt x="0" y="0"/>
                </a:moveTo>
                <a:lnTo>
                  <a:pt x="7800300" y="0"/>
                </a:lnTo>
                <a:lnTo>
                  <a:pt x="7800300" y="4321156"/>
                </a:lnTo>
                <a:lnTo>
                  <a:pt x="0" y="432115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3745" r="-12388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6" name="Group 6"/>
          <p:cNvGrpSpPr/>
          <p:nvPr/>
        </p:nvGrpSpPr>
        <p:grpSpPr>
          <a:xfrm>
            <a:off x="381444" y="5299678"/>
            <a:ext cx="2100719" cy="1270888"/>
            <a:chOff x="0" y="0"/>
            <a:chExt cx="2800959" cy="1694516"/>
          </a:xfrm>
        </p:grpSpPr>
        <p:sp>
          <p:nvSpPr>
            <p:cNvPr id="7" name="Freeform 7"/>
            <p:cNvSpPr/>
            <p:nvPr/>
          </p:nvSpPr>
          <p:spPr>
            <a:xfrm>
              <a:off x="1004932" y="0"/>
              <a:ext cx="791094" cy="861414"/>
            </a:xfrm>
            <a:custGeom>
              <a:avLst/>
              <a:gdLst/>
              <a:ahLst/>
              <a:cxnLst/>
              <a:rect l="l" t="t" r="r" b="b"/>
              <a:pathLst>
                <a:path w="791094" h="861414">
                  <a:moveTo>
                    <a:pt x="0" y="0"/>
                  </a:moveTo>
                  <a:lnTo>
                    <a:pt x="791095" y="0"/>
                  </a:lnTo>
                  <a:lnTo>
                    <a:pt x="791095" y="861414"/>
                  </a:lnTo>
                  <a:lnTo>
                    <a:pt x="0" y="8614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1170184"/>
              <a:ext cx="2800959" cy="52433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/>
              <a:r>
                <a:rPr lang="en-US" sz="2499" dirty="0">
                  <a:solidFill>
                    <a:srgbClr val="FFFFFF"/>
                  </a:solidFill>
                  <a:latin typeface="Hero Junior Bold" panose="02000800000000000000" pitchFamily="50" charset="0"/>
                  <a:ea typeface="Hero Junior 2"/>
                  <a:cs typeface="Hero Junior 2"/>
                  <a:sym typeface="Hero Junior 2"/>
                </a:rPr>
                <a:t>Date</a:t>
              </a:r>
            </a:p>
          </p:txBody>
        </p:sp>
      </p:grpSp>
      <p:sp>
        <p:nvSpPr>
          <p:cNvPr id="9" name="AutoShape 9"/>
          <p:cNvSpPr/>
          <p:nvPr/>
        </p:nvSpPr>
        <p:spPr>
          <a:xfrm flipV="1">
            <a:off x="2608413" y="5166335"/>
            <a:ext cx="0" cy="1522149"/>
          </a:xfrm>
          <a:prstGeom prst="line">
            <a:avLst/>
          </a:prstGeom>
          <a:ln w="57150" cap="rnd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0" name="Group 10"/>
          <p:cNvGrpSpPr/>
          <p:nvPr/>
        </p:nvGrpSpPr>
        <p:grpSpPr>
          <a:xfrm>
            <a:off x="2734663" y="5314220"/>
            <a:ext cx="2225453" cy="1241802"/>
            <a:chOff x="0" y="0"/>
            <a:chExt cx="2967271" cy="1655736"/>
          </a:xfrm>
        </p:grpSpPr>
        <p:sp>
          <p:nvSpPr>
            <p:cNvPr id="11" name="Freeform 11"/>
            <p:cNvSpPr/>
            <p:nvPr/>
          </p:nvSpPr>
          <p:spPr>
            <a:xfrm>
              <a:off x="1088088" y="0"/>
              <a:ext cx="791094" cy="791094"/>
            </a:xfrm>
            <a:custGeom>
              <a:avLst/>
              <a:gdLst/>
              <a:ahLst/>
              <a:cxnLst/>
              <a:rect l="l" t="t" r="r" b="b"/>
              <a:pathLst>
                <a:path w="791094" h="791094">
                  <a:moveTo>
                    <a:pt x="0" y="0"/>
                  </a:moveTo>
                  <a:lnTo>
                    <a:pt x="791094" y="0"/>
                  </a:lnTo>
                  <a:lnTo>
                    <a:pt x="791094" y="791094"/>
                  </a:lnTo>
                  <a:lnTo>
                    <a:pt x="0" y="79109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1131404"/>
              <a:ext cx="2967271" cy="52433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/>
              <a:r>
                <a:rPr lang="en-US" sz="2499" dirty="0">
                  <a:solidFill>
                    <a:srgbClr val="FFFFFF"/>
                  </a:solidFill>
                  <a:latin typeface="Hero Junior Bold" panose="02000800000000000000" pitchFamily="50" charset="0"/>
                  <a:ea typeface="Hero Junior 2"/>
                  <a:cs typeface="Hero Junior 2"/>
                  <a:sym typeface="Hero Junior 2"/>
                </a:rPr>
                <a:t>Time</a:t>
              </a:r>
            </a:p>
          </p:txBody>
        </p:sp>
      </p:grpSp>
      <p:sp>
        <p:nvSpPr>
          <p:cNvPr id="13" name="AutoShape 13"/>
          <p:cNvSpPr/>
          <p:nvPr/>
        </p:nvSpPr>
        <p:spPr>
          <a:xfrm flipV="1">
            <a:off x="5086366" y="5166335"/>
            <a:ext cx="0" cy="1522149"/>
          </a:xfrm>
          <a:prstGeom prst="line">
            <a:avLst/>
          </a:prstGeom>
          <a:ln w="57150" cap="rnd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4" name="Group 14"/>
          <p:cNvGrpSpPr/>
          <p:nvPr/>
        </p:nvGrpSpPr>
        <p:grpSpPr>
          <a:xfrm>
            <a:off x="5212616" y="5314220"/>
            <a:ext cx="2069550" cy="1241802"/>
            <a:chOff x="0" y="0"/>
            <a:chExt cx="2759400" cy="1655736"/>
          </a:xfrm>
        </p:grpSpPr>
        <p:sp>
          <p:nvSpPr>
            <p:cNvPr id="15" name="Freeform 15"/>
            <p:cNvSpPr/>
            <p:nvPr/>
          </p:nvSpPr>
          <p:spPr>
            <a:xfrm>
              <a:off x="1087032" y="0"/>
              <a:ext cx="585336" cy="822635"/>
            </a:xfrm>
            <a:custGeom>
              <a:avLst/>
              <a:gdLst/>
              <a:ahLst/>
              <a:cxnLst/>
              <a:rect l="l" t="t" r="r" b="b"/>
              <a:pathLst>
                <a:path w="585336" h="822635">
                  <a:moveTo>
                    <a:pt x="0" y="0"/>
                  </a:moveTo>
                  <a:lnTo>
                    <a:pt x="585336" y="0"/>
                  </a:lnTo>
                  <a:lnTo>
                    <a:pt x="585336" y="822635"/>
                  </a:lnTo>
                  <a:lnTo>
                    <a:pt x="0" y="8226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1131404"/>
              <a:ext cx="2759400" cy="52433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/>
              <a:r>
                <a:rPr lang="en-US" sz="2499" dirty="0">
                  <a:solidFill>
                    <a:srgbClr val="FFFFFF"/>
                  </a:solidFill>
                  <a:latin typeface="Hero Junior Bold" panose="02000800000000000000" pitchFamily="50" charset="0"/>
                  <a:ea typeface="Hero Junior 2"/>
                  <a:cs typeface="Hero Junior 2"/>
                  <a:sym typeface="Hero Junior 2"/>
                </a:rPr>
                <a:t>Location</a:t>
              </a:r>
            </a:p>
          </p:txBody>
        </p:sp>
      </p:grpSp>
      <p:sp>
        <p:nvSpPr>
          <p:cNvPr id="17" name="Freeform 17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15744" y="7031216"/>
            <a:ext cx="7794009" cy="3032650"/>
          </a:xfrm>
          <a:custGeom>
            <a:avLst/>
            <a:gdLst/>
            <a:ahLst/>
            <a:cxnLst/>
            <a:rect l="l" t="t" r="r" b="b"/>
            <a:pathLst>
              <a:path w="7794009" h="3032650">
                <a:moveTo>
                  <a:pt x="0" y="0"/>
                </a:moveTo>
                <a:lnTo>
                  <a:pt x="7794009" y="0"/>
                </a:lnTo>
                <a:lnTo>
                  <a:pt x="7794009" y="3032650"/>
                </a:lnTo>
                <a:lnTo>
                  <a:pt x="0" y="303265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314726" t="-28" r="-257426" b="-1657076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8" name="TextBox 18"/>
          <p:cNvSpPr txBox="1"/>
          <p:nvPr/>
        </p:nvSpPr>
        <p:spPr>
          <a:xfrm>
            <a:off x="381444" y="7736486"/>
            <a:ext cx="4570907" cy="18466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1200" dirty="0">
                <a:solidFill>
                  <a:srgbClr val="FFFFFF"/>
                </a:solidFill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Write your main text here.</a:t>
            </a:r>
          </a:p>
          <a:p>
            <a:pPr algn="l"/>
            <a:endParaRPr lang="en-US" sz="1200" dirty="0">
              <a:solidFill>
                <a:srgbClr val="FFFFFF"/>
              </a:solidFill>
              <a:latin typeface="Hero Junior" panose="02000500000000000000" pitchFamily="50" charset="0"/>
              <a:ea typeface="Hero Junior 2"/>
              <a:cs typeface="Hero Junior 2"/>
              <a:sym typeface="Hero Junior 2"/>
            </a:endParaRPr>
          </a:p>
          <a:p>
            <a:pPr algn="l"/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Consectetur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adipiscing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elit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. Proin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accumsan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vulputate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purus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, ac dictum magna gravida in. Sed quis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imperdiet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justo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.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Nullam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lectus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augue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,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fringilla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non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nibh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nec,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aliquam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tincidunt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mauris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. Donec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iaculis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luctus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lorem. </a:t>
            </a:r>
          </a:p>
          <a:p>
            <a:pPr algn="l"/>
            <a:endParaRPr lang="en-US" sz="1200" dirty="0">
              <a:solidFill>
                <a:srgbClr val="FFFFFF"/>
              </a:solidFill>
              <a:latin typeface="Hero Junior" panose="02000500000000000000" pitchFamily="50" charset="0"/>
              <a:ea typeface="Hero Junior 3"/>
              <a:cs typeface="Hero Junior 3"/>
              <a:sym typeface="Hero Junior 3"/>
            </a:endParaRPr>
          </a:p>
          <a:p>
            <a:pPr algn="l"/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Mauris ac magna nec ligula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imperdiet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lacinia. Nunc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tempor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metus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a libero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condimentum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pharetra. Aenean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aliquam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felis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id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justo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hendrerit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, non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varius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augue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porta.</a:t>
            </a:r>
          </a:p>
        </p:txBody>
      </p:sp>
      <p:grpSp>
        <p:nvGrpSpPr>
          <p:cNvPr id="19" name="Group 19"/>
          <p:cNvGrpSpPr/>
          <p:nvPr/>
        </p:nvGrpSpPr>
        <p:grpSpPr>
          <a:xfrm>
            <a:off x="5212616" y="7736486"/>
            <a:ext cx="2069550" cy="1803654"/>
            <a:chOff x="0" y="0"/>
            <a:chExt cx="721412" cy="628725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721412" cy="628725"/>
            </a:xfrm>
            <a:custGeom>
              <a:avLst/>
              <a:gdLst/>
              <a:ahLst/>
              <a:cxnLst/>
              <a:rect l="l" t="t" r="r" b="b"/>
              <a:pathLst>
                <a:path w="721412" h="628725">
                  <a:moveTo>
                    <a:pt x="78558" y="0"/>
                  </a:moveTo>
                  <a:lnTo>
                    <a:pt x="642853" y="0"/>
                  </a:lnTo>
                  <a:cubicBezTo>
                    <a:pt x="686240" y="0"/>
                    <a:pt x="721412" y="35172"/>
                    <a:pt x="721412" y="78558"/>
                  </a:cubicBezTo>
                  <a:lnTo>
                    <a:pt x="721412" y="550166"/>
                  </a:lnTo>
                  <a:cubicBezTo>
                    <a:pt x="721412" y="571001"/>
                    <a:pt x="713135" y="590983"/>
                    <a:pt x="698402" y="605715"/>
                  </a:cubicBezTo>
                  <a:cubicBezTo>
                    <a:pt x="683670" y="620448"/>
                    <a:pt x="663688" y="628725"/>
                    <a:pt x="642853" y="628725"/>
                  </a:cubicBezTo>
                  <a:lnTo>
                    <a:pt x="78558" y="628725"/>
                  </a:lnTo>
                  <a:cubicBezTo>
                    <a:pt x="57723" y="628725"/>
                    <a:pt x="37742" y="620448"/>
                    <a:pt x="23009" y="605715"/>
                  </a:cubicBezTo>
                  <a:cubicBezTo>
                    <a:pt x="8277" y="590983"/>
                    <a:pt x="0" y="571001"/>
                    <a:pt x="0" y="550166"/>
                  </a:cubicBezTo>
                  <a:lnTo>
                    <a:pt x="0" y="78558"/>
                  </a:lnTo>
                  <a:cubicBezTo>
                    <a:pt x="0" y="57723"/>
                    <a:pt x="8277" y="37742"/>
                    <a:pt x="23009" y="23009"/>
                  </a:cubicBezTo>
                  <a:cubicBezTo>
                    <a:pt x="37742" y="8277"/>
                    <a:pt x="57723" y="0"/>
                    <a:pt x="78558" y="0"/>
                  </a:cubicBezTo>
                  <a:close/>
                </a:path>
              </a:pathLst>
            </a:custGeom>
            <a:solidFill>
              <a:srgbClr val="F3E033"/>
            </a:soli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0" y="-28575"/>
              <a:ext cx="721412" cy="657300"/>
            </a:xfrm>
            <a:prstGeom prst="rect">
              <a:avLst/>
            </a:prstGeom>
          </p:spPr>
          <p:txBody>
            <a:bodyPr lIns="114300" tIns="114300" rIns="114300" bIns="114300" rtlCol="0" anchor="ctr"/>
            <a:lstStyle/>
            <a:p>
              <a:pPr algn="ctr">
                <a:lnSpc>
                  <a:spcPts val="2100"/>
                </a:lnSpc>
              </a:pPr>
              <a:r>
                <a:rPr lang="en-US" sz="1500" dirty="0">
                  <a:solidFill>
                    <a:srgbClr val="242F3A"/>
                  </a:solidFill>
                  <a:latin typeface="Hero Junior" panose="02000500000000000000" pitchFamily="50" charset="0"/>
                  <a:ea typeface="Hero Junior 3"/>
                  <a:cs typeface="Hero Junior 3"/>
                  <a:sym typeface="Hero Junior 3"/>
                </a:rPr>
                <a:t>Insert QR code or illustration related to event. </a:t>
              </a:r>
            </a:p>
            <a:p>
              <a:pPr algn="ctr">
                <a:lnSpc>
                  <a:spcPts val="2100"/>
                </a:lnSpc>
              </a:pPr>
              <a:r>
                <a:rPr lang="en-US" sz="1500" dirty="0">
                  <a:solidFill>
                    <a:srgbClr val="242F3A"/>
                  </a:solidFill>
                  <a:latin typeface="Hero Junior Bold" panose="02000800000000000000" pitchFamily="50" charset="0"/>
                  <a:ea typeface="Hero Junior 2"/>
                  <a:cs typeface="Hero Junior 2"/>
                  <a:sym typeface="Hero Junior 2"/>
                </a:rPr>
                <a:t>Delete this text box when complete.</a:t>
              </a:r>
            </a:p>
          </p:txBody>
        </p:sp>
      </p:grpSp>
      <p:sp>
        <p:nvSpPr>
          <p:cNvPr id="22" name="Freeform 22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25698" y="512352"/>
            <a:ext cx="7823795" cy="1464403"/>
          </a:xfrm>
          <a:custGeom>
            <a:avLst/>
            <a:gdLst/>
            <a:ahLst/>
            <a:cxnLst/>
            <a:rect l="l" t="t" r="r" b="b"/>
            <a:pathLst>
              <a:path w="7823795" h="1464403">
                <a:moveTo>
                  <a:pt x="0" y="0"/>
                </a:moveTo>
                <a:lnTo>
                  <a:pt x="7823796" y="0"/>
                </a:lnTo>
                <a:lnTo>
                  <a:pt x="7823796" y="1464403"/>
                </a:lnTo>
                <a:lnTo>
                  <a:pt x="0" y="146440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-576" r="-13633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3" name="Freeform 23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81444" y="292582"/>
            <a:ext cx="2953057" cy="1197917"/>
          </a:xfrm>
          <a:custGeom>
            <a:avLst/>
            <a:gdLst/>
            <a:ahLst/>
            <a:cxnLst/>
            <a:rect l="l" t="t" r="r" b="b"/>
            <a:pathLst>
              <a:path w="2953057" h="1197917">
                <a:moveTo>
                  <a:pt x="0" y="0"/>
                </a:moveTo>
                <a:lnTo>
                  <a:pt x="2953057" y="0"/>
                </a:lnTo>
                <a:lnTo>
                  <a:pt x="2953057" y="1197916"/>
                </a:lnTo>
                <a:lnTo>
                  <a:pt x="0" y="1197916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-3975" t="-9355" b="-6670"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178F2D3-57C4-7A95-7C88-BD96C9E80D38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66800" y="3505200"/>
            <a:ext cx="5638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8355A4"/>
                </a:solidFill>
                <a:latin typeface="Hero Junior Super" panose="02000A00000000000000" pitchFamily="50" charset="0"/>
              </a:rPr>
              <a:t>How to use this fillable template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5C6AE9B-C79E-AE16-F953-1A61D71DDB4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66800" y="4654490"/>
            <a:ext cx="5638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8355A4"/>
                </a:solidFill>
                <a:latin typeface="Hero Junior Bold" panose="02000800000000000000" pitchFamily="50" charset="0"/>
              </a:rPr>
              <a:t>(including example flyer)</a:t>
            </a:r>
          </a:p>
        </p:txBody>
      </p:sp>
      <p:sp>
        <p:nvSpPr>
          <p:cNvPr id="5" name="Freeform 4">
            <a:extLst>
              <a:ext uri="{FF2B5EF4-FFF2-40B4-BE49-F238E27FC236}">
                <a16:creationId xmlns:a16="http://schemas.microsoft.com/office/drawing/2014/main" id="{6E950E03-58A1-769F-DFC5-A675B57B3A8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6848" y="9138190"/>
            <a:ext cx="4435735" cy="930341"/>
          </a:xfrm>
          <a:custGeom>
            <a:avLst/>
            <a:gdLst/>
            <a:ahLst/>
            <a:cxnLst/>
            <a:rect l="l" t="t" r="r" b="b"/>
            <a:pathLst>
              <a:path w="4435735" h="930341">
                <a:moveTo>
                  <a:pt x="0" y="0"/>
                </a:moveTo>
                <a:lnTo>
                  <a:pt x="4435735" y="0"/>
                </a:lnTo>
                <a:lnTo>
                  <a:pt x="4435735" y="930341"/>
                </a:lnTo>
                <a:lnTo>
                  <a:pt x="0" y="93034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l="-12622" t="-172032" r="-15859" b="-580256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5">
            <a:extLst>
              <a:ext uri="{FF2B5EF4-FFF2-40B4-BE49-F238E27FC236}">
                <a16:creationId xmlns:a16="http://schemas.microsoft.com/office/drawing/2014/main" id="{9F0294AB-F944-A112-5AB2-B93AB3C8B86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229121" y="6240140"/>
            <a:ext cx="4569497" cy="3828391"/>
          </a:xfrm>
          <a:custGeom>
            <a:avLst/>
            <a:gdLst/>
            <a:ahLst/>
            <a:cxnLst/>
            <a:rect l="l" t="t" r="r" b="b"/>
            <a:pathLst>
              <a:path w="4569497" h="3828391">
                <a:moveTo>
                  <a:pt x="0" y="0"/>
                </a:moveTo>
                <a:lnTo>
                  <a:pt x="4569497" y="0"/>
                </a:lnTo>
                <a:lnTo>
                  <a:pt x="4569497" y="3828391"/>
                </a:lnTo>
                <a:lnTo>
                  <a:pt x="0" y="382839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r="-13068" b="-16202"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6222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97F812D-10E4-3F4B-0430-D9CF214AB83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32" y="7288"/>
            <a:ext cx="7762736" cy="1004382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E3F0740-439D-959A-D13B-3EF377E4F09F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876800" y="304800"/>
            <a:ext cx="2667000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Hero Junior Bold" panose="02000800000000000000" pitchFamily="50" charset="0"/>
              </a:rPr>
              <a:t>How to Use Fillable Template</a:t>
            </a:r>
          </a:p>
        </p:txBody>
      </p:sp>
      <p:sp>
        <p:nvSpPr>
          <p:cNvPr id="7" name="Callout: Bent Line 6">
            <a:extLst>
              <a:ext uri="{FF2B5EF4-FFF2-40B4-BE49-F238E27FC236}">
                <a16:creationId xmlns:a16="http://schemas.microsoft.com/office/drawing/2014/main" id="{1C203D9C-46DB-FF57-3D09-D70F025454C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33400" y="1368894"/>
            <a:ext cx="3352800" cy="609600"/>
          </a:xfrm>
          <a:prstGeom prst="borderCallout2">
            <a:avLst>
              <a:gd name="adj1" fmla="val 43750"/>
              <a:gd name="adj2" fmla="val 0"/>
              <a:gd name="adj3" fmla="val 43750"/>
              <a:gd name="adj4" fmla="val -9091"/>
              <a:gd name="adj5" fmla="val 164584"/>
              <a:gd name="adj6" fmla="val -1970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Title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Adjust text size and placement as needed.</a:t>
            </a:r>
          </a:p>
        </p:txBody>
      </p:sp>
      <p:sp>
        <p:nvSpPr>
          <p:cNvPr id="9" name="Callout: Bent Line 8">
            <a:extLst>
              <a:ext uri="{FF2B5EF4-FFF2-40B4-BE49-F238E27FC236}">
                <a16:creationId xmlns:a16="http://schemas.microsoft.com/office/drawing/2014/main" id="{BB8FF9C4-F73C-9D36-8F3F-760AB98212A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34216" y="4559300"/>
            <a:ext cx="3352800" cy="6096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177084"/>
              <a:gd name="adj6" fmla="val 2954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Date, Time and Location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Adjust text size and placement as needed.</a:t>
            </a:r>
          </a:p>
        </p:txBody>
      </p:sp>
      <p:sp>
        <p:nvSpPr>
          <p:cNvPr id="11" name="Callout: Bent Line 10">
            <a:extLst>
              <a:ext uri="{FF2B5EF4-FFF2-40B4-BE49-F238E27FC236}">
                <a16:creationId xmlns:a16="http://schemas.microsoft.com/office/drawing/2014/main" id="{30570FCF-3A56-4D79-823A-76CC8D6A4B8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33400" y="7086600"/>
            <a:ext cx="3352800" cy="6096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114584"/>
              <a:gd name="adj6" fmla="val -5001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Description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, including planned activities. Adjust text size and placement as needed.</a:t>
            </a:r>
          </a:p>
        </p:txBody>
      </p:sp>
      <p:sp>
        <p:nvSpPr>
          <p:cNvPr id="13" name="Callout: Bent Line 12">
            <a:extLst>
              <a:ext uri="{FF2B5EF4-FFF2-40B4-BE49-F238E27FC236}">
                <a16:creationId xmlns:a16="http://schemas.microsoft.com/office/drawing/2014/main" id="{C8198E90-B60A-CBA6-51AC-3B8CD2FEB3F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100892" y="4358121"/>
            <a:ext cx="3352800" cy="22860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-52883"/>
              <a:gd name="adj6" fmla="val 6742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your own photo here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To change: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-Click on image </a:t>
            </a:r>
            <a:r>
              <a:rPr lang="en-US" sz="1400" u="sng" dirty="0">
                <a:solidFill>
                  <a:schemeClr val="tx1"/>
                </a:solidFill>
                <a:latin typeface="+mj-lt"/>
              </a:rPr>
              <a:t>twice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, so the photo is outlined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-At the top menu, go to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Picture Format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-Select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Change Picture, This Device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-**If new image looks stretched/warped, select image, go to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Picture Format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-Click on the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dropdown arrow under Crop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-Select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Fill</a:t>
            </a:r>
          </a:p>
        </p:txBody>
      </p:sp>
      <p:sp>
        <p:nvSpPr>
          <p:cNvPr id="15" name="Callout: Bent Line 14">
            <a:extLst>
              <a:ext uri="{FF2B5EF4-FFF2-40B4-BE49-F238E27FC236}">
                <a16:creationId xmlns:a16="http://schemas.microsoft.com/office/drawing/2014/main" id="{2C04E782-26D1-5CF3-9C9C-A838EC0C313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H="1">
            <a:off x="4100892" y="9067800"/>
            <a:ext cx="3352800" cy="8382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-71779"/>
              <a:gd name="adj6" fmla="val 6363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If you’d like to, you can add a QR code or illustration here. </a:t>
            </a:r>
            <a:r>
              <a:rPr lang="en-US" sz="1400" b="1" dirty="0">
                <a:solidFill>
                  <a:srgbClr val="C00000"/>
                </a:solidFill>
                <a:latin typeface="+mj-lt"/>
              </a:rPr>
              <a:t>Be sure to delete the text box when complete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473169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ADDB0F-0885-FC4D-28EE-8F1266D7D9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>
            <a:extLst>
              <a:ext uri="{FF2B5EF4-FFF2-40B4-BE49-F238E27FC236}">
                <a16:creationId xmlns:a16="http://schemas.microsoft.com/office/drawing/2014/main" id="{2F7DA2D3-93AC-320C-A602-AFC26A35D0AD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81000" y="2098119"/>
            <a:ext cx="3000572" cy="20928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/>
            <a:r>
              <a:rPr lang="en-US" sz="3400" dirty="0">
                <a:solidFill>
                  <a:srgbClr val="8355A4"/>
                </a:solidFill>
                <a:latin typeface="Hero Junior Super" panose="02000A00000000000000" pitchFamily="50" charset="0"/>
                <a:ea typeface="Hero Junior 1"/>
                <a:cs typeface="Hero Junior 1"/>
                <a:sym typeface="Hero Junior 1"/>
              </a:rPr>
              <a:t>Family Fun Open House at Alphabet Academy</a:t>
            </a: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1FF0210C-F1A2-D004-312D-46415FA5B7F0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3886200" y="1985729"/>
            <a:ext cx="3395966" cy="3395966"/>
            <a:chOff x="0" y="0"/>
            <a:chExt cx="812800" cy="812800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D4F89CD8-18A1-F9E1-4C3F-4378F7420FC6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 l="-44425" t="-25886" r="-12215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" name="Freeform 5">
            <a:extLst>
              <a:ext uri="{FF2B5EF4-FFF2-40B4-BE49-F238E27FC236}">
                <a16:creationId xmlns:a16="http://schemas.microsoft.com/office/drawing/2014/main" id="{900B7386-DEA0-3F81-25FA-75115CA9182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13950" y="4133455"/>
            <a:ext cx="7800300" cy="4321156"/>
          </a:xfrm>
          <a:custGeom>
            <a:avLst/>
            <a:gdLst/>
            <a:ahLst/>
            <a:cxnLst/>
            <a:rect l="l" t="t" r="r" b="b"/>
            <a:pathLst>
              <a:path w="7800300" h="4321156">
                <a:moveTo>
                  <a:pt x="0" y="0"/>
                </a:moveTo>
                <a:lnTo>
                  <a:pt x="7800300" y="0"/>
                </a:lnTo>
                <a:lnTo>
                  <a:pt x="7800300" y="4321156"/>
                </a:lnTo>
                <a:lnTo>
                  <a:pt x="0" y="432115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3745" r="-12388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6" name="Group 6">
            <a:extLst>
              <a:ext uri="{FF2B5EF4-FFF2-40B4-BE49-F238E27FC236}">
                <a16:creationId xmlns:a16="http://schemas.microsoft.com/office/drawing/2014/main" id="{48239CBC-A0A5-7E31-18CE-5092BAAD02C4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304800" y="5181600"/>
            <a:ext cx="2100719" cy="1431637"/>
            <a:chOff x="0" y="0"/>
            <a:chExt cx="2800959" cy="1908849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188BF7FC-BBDF-6660-DE3D-FFCDAF930D74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004932" y="0"/>
              <a:ext cx="791094" cy="861414"/>
            </a:xfrm>
            <a:custGeom>
              <a:avLst/>
              <a:gdLst/>
              <a:ahLst/>
              <a:cxnLst/>
              <a:rect l="l" t="t" r="r" b="b"/>
              <a:pathLst>
                <a:path w="791094" h="861414">
                  <a:moveTo>
                    <a:pt x="0" y="0"/>
                  </a:moveTo>
                  <a:lnTo>
                    <a:pt x="791095" y="0"/>
                  </a:lnTo>
                  <a:lnTo>
                    <a:pt x="791095" y="861414"/>
                  </a:lnTo>
                  <a:lnTo>
                    <a:pt x="0" y="8614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TextBox 8">
              <a:extLst>
                <a:ext uri="{FF2B5EF4-FFF2-40B4-BE49-F238E27FC236}">
                  <a16:creationId xmlns:a16="http://schemas.microsoft.com/office/drawing/2014/main" id="{E10FA1B3-9D59-1622-F920-6642249693BA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1170185"/>
              <a:ext cx="2800959" cy="73866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/>
              <a:r>
                <a:rPr lang="en-US" dirty="0">
                  <a:solidFill>
                    <a:srgbClr val="FFFFFF"/>
                  </a:solidFill>
                  <a:latin typeface="Hero Junior Bold" panose="02000800000000000000" pitchFamily="50" charset="0"/>
                  <a:ea typeface="Hero Junior 2"/>
                  <a:cs typeface="Hero Junior 2"/>
                  <a:sym typeface="Hero Junior 2"/>
                </a:rPr>
                <a:t>Saturday, September 19</a:t>
              </a:r>
            </a:p>
          </p:txBody>
        </p:sp>
      </p:grpSp>
      <p:sp>
        <p:nvSpPr>
          <p:cNvPr id="9" name="AutoShape 9">
            <a:extLst>
              <a:ext uri="{FF2B5EF4-FFF2-40B4-BE49-F238E27FC236}">
                <a16:creationId xmlns:a16="http://schemas.microsoft.com/office/drawing/2014/main" id="{F9B536B5-953D-B7CD-527D-216EAFDD907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V="1">
            <a:off x="2531769" y="5166335"/>
            <a:ext cx="0" cy="1522149"/>
          </a:xfrm>
          <a:prstGeom prst="line">
            <a:avLst/>
          </a:prstGeom>
          <a:ln w="57150" cap="rnd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0" name="Group 10">
            <a:extLst>
              <a:ext uri="{FF2B5EF4-FFF2-40B4-BE49-F238E27FC236}">
                <a16:creationId xmlns:a16="http://schemas.microsoft.com/office/drawing/2014/main" id="{23DC00BD-0A55-55D6-B605-59AFC089D074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2846987" y="5196142"/>
            <a:ext cx="1847518" cy="1402551"/>
            <a:chOff x="251957" y="0"/>
            <a:chExt cx="2463358" cy="1870068"/>
          </a:xfrm>
        </p:grpSpPr>
        <p:sp>
          <p:nvSpPr>
            <p:cNvPr id="11" name="Freeform 11">
              <a:extLst>
                <a:ext uri="{FF2B5EF4-FFF2-40B4-BE49-F238E27FC236}">
                  <a16:creationId xmlns:a16="http://schemas.microsoft.com/office/drawing/2014/main" id="{978B6410-502B-7417-E857-49E4C1B547C1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088088" y="0"/>
              <a:ext cx="791094" cy="791094"/>
            </a:xfrm>
            <a:custGeom>
              <a:avLst/>
              <a:gdLst/>
              <a:ahLst/>
              <a:cxnLst/>
              <a:rect l="l" t="t" r="r" b="b"/>
              <a:pathLst>
                <a:path w="791094" h="791094">
                  <a:moveTo>
                    <a:pt x="0" y="0"/>
                  </a:moveTo>
                  <a:lnTo>
                    <a:pt x="791094" y="0"/>
                  </a:lnTo>
                  <a:lnTo>
                    <a:pt x="791094" y="791094"/>
                  </a:lnTo>
                  <a:lnTo>
                    <a:pt x="0" y="79109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TextBox 12">
              <a:extLst>
                <a:ext uri="{FF2B5EF4-FFF2-40B4-BE49-F238E27FC236}">
                  <a16:creationId xmlns:a16="http://schemas.microsoft.com/office/drawing/2014/main" id="{D2C5392C-C793-E04E-F288-25B102FD186D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51957" y="1131404"/>
              <a:ext cx="2463358" cy="738664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/>
              <a:r>
                <a:rPr lang="en-US" dirty="0">
                  <a:solidFill>
                    <a:srgbClr val="FFFFFF"/>
                  </a:solidFill>
                  <a:latin typeface="Hero Junior Bold" panose="02000800000000000000" pitchFamily="50" charset="0"/>
                  <a:ea typeface="Hero Junior 2"/>
                  <a:cs typeface="Hero Junior 2"/>
                  <a:sym typeface="Hero Junior 2"/>
                </a:rPr>
                <a:t>10:00 AM – 1:00 PM</a:t>
              </a:r>
            </a:p>
          </p:txBody>
        </p:sp>
      </p:grpSp>
      <p:sp>
        <p:nvSpPr>
          <p:cNvPr id="13" name="AutoShape 13">
            <a:extLst>
              <a:ext uri="{FF2B5EF4-FFF2-40B4-BE49-F238E27FC236}">
                <a16:creationId xmlns:a16="http://schemas.microsoft.com/office/drawing/2014/main" id="{F039A918-C0A5-B952-27D9-316351B3312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V="1">
            <a:off x="5009722" y="5166335"/>
            <a:ext cx="0" cy="1522149"/>
          </a:xfrm>
          <a:prstGeom prst="line">
            <a:avLst/>
          </a:prstGeom>
          <a:ln w="57150" cap="rnd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4" name="Group 14">
            <a:extLst>
              <a:ext uri="{FF2B5EF4-FFF2-40B4-BE49-F238E27FC236}">
                <a16:creationId xmlns:a16="http://schemas.microsoft.com/office/drawing/2014/main" id="{CACBD407-D1B2-CFA4-F1E9-8D225C6B5CEC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5245206" y="5196142"/>
            <a:ext cx="2069550" cy="1679550"/>
            <a:chOff x="62200" y="0"/>
            <a:chExt cx="2759400" cy="2239400"/>
          </a:xfrm>
        </p:grpSpPr>
        <p:sp>
          <p:nvSpPr>
            <p:cNvPr id="15" name="Freeform 15">
              <a:extLst>
                <a:ext uri="{FF2B5EF4-FFF2-40B4-BE49-F238E27FC236}">
                  <a16:creationId xmlns:a16="http://schemas.microsoft.com/office/drawing/2014/main" id="{724A20D1-BC04-63B0-27D3-AECC68F137E2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149232" y="0"/>
              <a:ext cx="585336" cy="822635"/>
            </a:xfrm>
            <a:custGeom>
              <a:avLst/>
              <a:gdLst/>
              <a:ahLst/>
              <a:cxnLst/>
              <a:rect l="l" t="t" r="r" b="b"/>
              <a:pathLst>
                <a:path w="585336" h="822635">
                  <a:moveTo>
                    <a:pt x="0" y="0"/>
                  </a:moveTo>
                  <a:lnTo>
                    <a:pt x="585336" y="0"/>
                  </a:lnTo>
                  <a:lnTo>
                    <a:pt x="585336" y="822635"/>
                  </a:lnTo>
                  <a:lnTo>
                    <a:pt x="0" y="8226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TextBox 16">
              <a:extLst>
                <a:ext uri="{FF2B5EF4-FFF2-40B4-BE49-F238E27FC236}">
                  <a16:creationId xmlns:a16="http://schemas.microsoft.com/office/drawing/2014/main" id="{580AD77E-F5ED-1757-E4BD-0BEE658850DF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62200" y="1131404"/>
              <a:ext cx="2759400" cy="110799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/>
              <a:r>
                <a:rPr lang="en-US" dirty="0">
                  <a:solidFill>
                    <a:srgbClr val="FFFFFF"/>
                  </a:solidFill>
                  <a:latin typeface="Hero Junior Bold" panose="02000800000000000000" pitchFamily="50" charset="0"/>
                  <a:ea typeface="Hero Junior 2"/>
                  <a:cs typeface="Hero Junior 2"/>
                  <a:sym typeface="Hero Junior 2"/>
                </a:rPr>
                <a:t>Alphabet Garden</a:t>
              </a:r>
            </a:p>
            <a:p>
              <a:pPr algn="ctr"/>
              <a:r>
                <a:rPr lang="en-US" dirty="0">
                  <a:solidFill>
                    <a:srgbClr val="FFFFFF"/>
                  </a:solidFill>
                  <a:latin typeface="Hero Junior" panose="02000500000000000000" pitchFamily="50" charset="0"/>
                  <a:ea typeface="Hero Junior 2"/>
                  <a:cs typeface="Hero Junior 2"/>
                  <a:sym typeface="Hero Junior 2"/>
                </a:rPr>
                <a:t>1340 S 13th St, Philadelphia, PA</a:t>
              </a:r>
            </a:p>
          </p:txBody>
        </p:sp>
      </p:grpSp>
      <p:sp>
        <p:nvSpPr>
          <p:cNvPr id="17" name="Freeform 17">
            <a:extLst>
              <a:ext uri="{FF2B5EF4-FFF2-40B4-BE49-F238E27FC236}">
                <a16:creationId xmlns:a16="http://schemas.microsoft.com/office/drawing/2014/main" id="{CBE7790E-1F10-5E5E-5EF0-A8DB96908F2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15744" y="7031216"/>
            <a:ext cx="7794009" cy="3032650"/>
          </a:xfrm>
          <a:custGeom>
            <a:avLst/>
            <a:gdLst/>
            <a:ahLst/>
            <a:cxnLst/>
            <a:rect l="l" t="t" r="r" b="b"/>
            <a:pathLst>
              <a:path w="7794009" h="3032650">
                <a:moveTo>
                  <a:pt x="0" y="0"/>
                </a:moveTo>
                <a:lnTo>
                  <a:pt x="7794009" y="0"/>
                </a:lnTo>
                <a:lnTo>
                  <a:pt x="7794009" y="3032650"/>
                </a:lnTo>
                <a:lnTo>
                  <a:pt x="0" y="303265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314726" t="-28" r="-257426" b="-1657076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8" name="TextBox 18">
            <a:extLst>
              <a:ext uri="{FF2B5EF4-FFF2-40B4-BE49-F238E27FC236}">
                <a16:creationId xmlns:a16="http://schemas.microsoft.com/office/drawing/2014/main" id="{A24C5AF9-7A98-36F2-C321-7579B7C55606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81444" y="7646075"/>
            <a:ext cx="4570907" cy="20313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Come explore our classrooms, meet our caring educators, and discover what makes Alphabet Academy a place where children thrive.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Hero Junior" panose="02000500000000000000" pitchFamily="50" charset="0"/>
              <a:ea typeface="Hero Junior 2"/>
              <a:cs typeface="Hero Junior 2"/>
              <a:sym typeface="Hero Junior 2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Enjoy fun activities, classroom tours, refreshments, and opportunities to learn about our programs for infants through preschool.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Hero Junior" panose="02000500000000000000" pitchFamily="50" charset="0"/>
              <a:ea typeface="Hero Junior 2"/>
              <a:cs typeface="Hero Junior 2"/>
              <a:sym typeface="Hero Junior 2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Whether you're just beginning your child care search or looking for a new learning environment, we'd love to welcome your family and answer your questions.</a:t>
            </a:r>
          </a:p>
        </p:txBody>
      </p:sp>
      <p:sp>
        <p:nvSpPr>
          <p:cNvPr id="22" name="Freeform 22">
            <a:extLst>
              <a:ext uri="{FF2B5EF4-FFF2-40B4-BE49-F238E27FC236}">
                <a16:creationId xmlns:a16="http://schemas.microsoft.com/office/drawing/2014/main" id="{2EE23BE9-7B20-00D0-4305-7157E2FFBAC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25698" y="512352"/>
            <a:ext cx="7823795" cy="1464403"/>
          </a:xfrm>
          <a:custGeom>
            <a:avLst/>
            <a:gdLst/>
            <a:ahLst/>
            <a:cxnLst/>
            <a:rect l="l" t="t" r="r" b="b"/>
            <a:pathLst>
              <a:path w="7823795" h="1464403">
                <a:moveTo>
                  <a:pt x="0" y="0"/>
                </a:moveTo>
                <a:lnTo>
                  <a:pt x="7823796" y="0"/>
                </a:lnTo>
                <a:lnTo>
                  <a:pt x="7823796" y="1464403"/>
                </a:lnTo>
                <a:lnTo>
                  <a:pt x="0" y="146440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-576" r="-13633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3" name="Freeform 23">
            <a:extLst>
              <a:ext uri="{FF2B5EF4-FFF2-40B4-BE49-F238E27FC236}">
                <a16:creationId xmlns:a16="http://schemas.microsoft.com/office/drawing/2014/main" id="{15B272C4-0154-F77A-56DB-24E960AFA03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81444" y="292582"/>
            <a:ext cx="2953057" cy="1197917"/>
          </a:xfrm>
          <a:custGeom>
            <a:avLst/>
            <a:gdLst/>
            <a:ahLst/>
            <a:cxnLst/>
            <a:rect l="l" t="t" r="r" b="b"/>
            <a:pathLst>
              <a:path w="2953057" h="1197917">
                <a:moveTo>
                  <a:pt x="0" y="0"/>
                </a:moveTo>
                <a:lnTo>
                  <a:pt x="2953057" y="0"/>
                </a:lnTo>
                <a:lnTo>
                  <a:pt x="2953057" y="1197916"/>
                </a:lnTo>
                <a:lnTo>
                  <a:pt x="0" y="1197916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-3975" t="-9355" b="-6670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A70746D-CD0C-6BE0-E80D-62CB12AFB84D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876800" y="304800"/>
            <a:ext cx="266700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Hero Junior Bold" panose="02000800000000000000" pitchFamily="50" charset="0"/>
              </a:rPr>
              <a:t>EXAMPLE FLYER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09311D00-8ECD-C6E6-5D21-0CEF2246DD5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400" y="7924947"/>
            <a:ext cx="1571863" cy="1571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37338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344</Words>
  <Application>Microsoft Office PowerPoint</Application>
  <PresentationFormat>Custom</PresentationFormat>
  <Paragraphs>36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0" baseType="lpstr">
      <vt:lpstr>Hero Junior Super</vt:lpstr>
      <vt:lpstr>Calibri</vt:lpstr>
      <vt:lpstr>Arial</vt:lpstr>
      <vt:lpstr>Hero Junior Bold</vt:lpstr>
      <vt:lpstr>Hero Junior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BBNA Flyer Templates_Alphabet Academy</dc:title>
  <cp:lastModifiedBy>Lisa Tomlinson</cp:lastModifiedBy>
  <cp:revision>4</cp:revision>
  <dcterms:created xsi:type="dcterms:W3CDTF">2006-08-16T00:00:00Z</dcterms:created>
  <dcterms:modified xsi:type="dcterms:W3CDTF">2026-08-05T15:07:13Z</dcterms:modified>
  <dc:identifier>DAHQy-I-jL8</dc:identifier>
</cp:coreProperties>
</file>